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4" r:id="rId4"/>
    <p:sldId id="258" r:id="rId5"/>
    <p:sldId id="260" r:id="rId6"/>
    <p:sldId id="259" r:id="rId7"/>
    <p:sldId id="261" r:id="rId8"/>
    <p:sldId id="263" r:id="rId9"/>
    <p:sldId id="264" r:id="rId10"/>
    <p:sldId id="265" r:id="rId11"/>
    <p:sldId id="262" r:id="rId12"/>
    <p:sldId id="266" r:id="rId13"/>
    <p:sldId id="270" r:id="rId14"/>
    <p:sldId id="271" r:id="rId15"/>
    <p:sldId id="268" r:id="rId16"/>
    <p:sldId id="273" r:id="rId17"/>
    <p:sldId id="276" r:id="rId18"/>
    <p:sldId id="272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 Windows" initials="ПW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94"/>
    <p:restoredTop sz="94671"/>
  </p:normalViewPr>
  <p:slideViewPr>
    <p:cSldViewPr snapToGrid="0" snapToObjects="1">
      <p:cViewPr>
        <p:scale>
          <a:sx n="70" d="100"/>
          <a:sy n="70" d="100"/>
        </p:scale>
        <p:origin x="1048" y="8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E93CDD-5C20-6048-91D4-C5C516D3F5BF}" type="doc">
      <dgm:prSet loTypeId="urn:microsoft.com/office/officeart/2008/layout/VerticalCurvedList" loCatId="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FFD1EAD-5FFC-F945-8924-F6321C2FB428}">
      <dgm:prSet phldrT="[Text]"/>
      <dgm:spPr/>
      <dgm:t>
        <a:bodyPr/>
        <a:lstStyle/>
        <a:p>
          <a:r>
            <a:rPr lang="en-US" b="1" dirty="0" smtClean="0"/>
            <a:t>Adjusting to the school environment</a:t>
          </a:r>
          <a:endParaRPr lang="en-US" b="1" dirty="0"/>
        </a:p>
      </dgm:t>
    </dgm:pt>
    <dgm:pt modelId="{159A6C28-5E91-5348-841C-A8E9367A48BD}" type="parTrans" cxnId="{1E63817A-342B-CF4E-90DD-9E62F2808092}">
      <dgm:prSet/>
      <dgm:spPr/>
      <dgm:t>
        <a:bodyPr/>
        <a:lstStyle/>
        <a:p>
          <a:endParaRPr lang="en-US"/>
        </a:p>
      </dgm:t>
    </dgm:pt>
    <dgm:pt modelId="{95F675D2-C19B-B845-9FE1-6A31346AD851}" type="sibTrans" cxnId="{1E63817A-342B-CF4E-90DD-9E62F2808092}">
      <dgm:prSet/>
      <dgm:spPr/>
      <dgm:t>
        <a:bodyPr/>
        <a:lstStyle/>
        <a:p>
          <a:endParaRPr lang="en-US"/>
        </a:p>
      </dgm:t>
    </dgm:pt>
    <dgm:pt modelId="{847F8046-ABA5-6049-8EE3-E99C154A38FB}">
      <dgm:prSet phldrT="[Text]"/>
      <dgm:spPr/>
      <dgm:t>
        <a:bodyPr/>
        <a:lstStyle/>
        <a:p>
          <a:r>
            <a:rPr lang="en-US" dirty="0" smtClean="0"/>
            <a:t>Personal development</a:t>
          </a:r>
          <a:endParaRPr lang="en-US" dirty="0"/>
        </a:p>
      </dgm:t>
    </dgm:pt>
    <dgm:pt modelId="{1333525B-61A2-F240-A5CF-0D290B7B1993}" type="parTrans" cxnId="{76DC9868-5619-414E-B30C-5FC78EB367C6}">
      <dgm:prSet/>
      <dgm:spPr/>
      <dgm:t>
        <a:bodyPr/>
        <a:lstStyle/>
        <a:p>
          <a:endParaRPr lang="en-US"/>
        </a:p>
      </dgm:t>
    </dgm:pt>
    <dgm:pt modelId="{B1372531-4B66-4141-B7B1-309B9492D0F0}" type="sibTrans" cxnId="{76DC9868-5619-414E-B30C-5FC78EB367C6}">
      <dgm:prSet/>
      <dgm:spPr/>
      <dgm:t>
        <a:bodyPr/>
        <a:lstStyle/>
        <a:p>
          <a:endParaRPr lang="en-US"/>
        </a:p>
      </dgm:t>
    </dgm:pt>
    <dgm:pt modelId="{EBFEF8EE-E44E-DA4A-9499-BEEC4B69882B}">
      <dgm:prSet phldrT="[Text]"/>
      <dgm:spPr/>
      <dgm:t>
        <a:bodyPr/>
        <a:lstStyle/>
        <a:p>
          <a:r>
            <a:rPr lang="en-US" dirty="0" smtClean="0"/>
            <a:t>Social development</a:t>
          </a:r>
          <a:endParaRPr lang="en-US" dirty="0"/>
        </a:p>
      </dgm:t>
    </dgm:pt>
    <dgm:pt modelId="{BA2F446D-6FAA-D042-A96E-B32C8FBBB5C5}" type="parTrans" cxnId="{E3A003CE-2E4E-E24A-9AD9-A71538FFBBEE}">
      <dgm:prSet/>
      <dgm:spPr/>
      <dgm:t>
        <a:bodyPr/>
        <a:lstStyle/>
        <a:p>
          <a:endParaRPr lang="en-US"/>
        </a:p>
      </dgm:t>
    </dgm:pt>
    <dgm:pt modelId="{4A8FD286-CA5E-0141-A3BE-351EFAC7A943}" type="sibTrans" cxnId="{E3A003CE-2E4E-E24A-9AD9-A71538FFBBEE}">
      <dgm:prSet/>
      <dgm:spPr/>
      <dgm:t>
        <a:bodyPr/>
        <a:lstStyle/>
        <a:p>
          <a:endParaRPr lang="en-US"/>
        </a:p>
      </dgm:t>
    </dgm:pt>
    <dgm:pt modelId="{3664145B-F466-EE41-8F57-5D179537E554}" type="pres">
      <dgm:prSet presAssocID="{08E93CDD-5C20-6048-91D4-C5C516D3F5B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009D9FB-B3BF-D14E-AF8B-AD70E2AB7F10}" type="pres">
      <dgm:prSet presAssocID="{08E93CDD-5C20-6048-91D4-C5C516D3F5BF}" presName="Name1" presStyleCnt="0"/>
      <dgm:spPr/>
    </dgm:pt>
    <dgm:pt modelId="{CF6ECB03-CCB3-4049-9A83-BADCAB4E1B8A}" type="pres">
      <dgm:prSet presAssocID="{08E93CDD-5C20-6048-91D4-C5C516D3F5BF}" presName="cycle" presStyleCnt="0"/>
      <dgm:spPr/>
    </dgm:pt>
    <dgm:pt modelId="{91BF1E45-136A-AF43-B0CD-7CFB2BCE410E}" type="pres">
      <dgm:prSet presAssocID="{08E93CDD-5C20-6048-91D4-C5C516D3F5BF}" presName="srcNode" presStyleLbl="node1" presStyleIdx="0" presStyleCnt="3"/>
      <dgm:spPr/>
    </dgm:pt>
    <dgm:pt modelId="{388785FF-2F8C-9948-83D0-947CAB85657A}" type="pres">
      <dgm:prSet presAssocID="{08E93CDD-5C20-6048-91D4-C5C516D3F5BF}" presName="conn" presStyleLbl="parChTrans1D2" presStyleIdx="0" presStyleCnt="1"/>
      <dgm:spPr/>
      <dgm:t>
        <a:bodyPr/>
        <a:lstStyle/>
        <a:p>
          <a:endParaRPr lang="en-US"/>
        </a:p>
      </dgm:t>
    </dgm:pt>
    <dgm:pt modelId="{A18A55F6-B6D7-2744-B41C-CEF3C492D6D6}" type="pres">
      <dgm:prSet presAssocID="{08E93CDD-5C20-6048-91D4-C5C516D3F5BF}" presName="extraNode" presStyleLbl="node1" presStyleIdx="0" presStyleCnt="3"/>
      <dgm:spPr/>
    </dgm:pt>
    <dgm:pt modelId="{FDA31A36-8591-FA49-93F2-0E73C2CBBD00}" type="pres">
      <dgm:prSet presAssocID="{08E93CDD-5C20-6048-91D4-C5C516D3F5BF}" presName="dstNode" presStyleLbl="node1" presStyleIdx="0" presStyleCnt="3"/>
      <dgm:spPr/>
    </dgm:pt>
    <dgm:pt modelId="{0C6856A4-8EEA-B74E-B56D-919A4D144DB5}" type="pres">
      <dgm:prSet presAssocID="{CFFD1EAD-5FFC-F945-8924-F6321C2FB42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C323A-1A74-B848-9ED3-E5D352FCE585}" type="pres">
      <dgm:prSet presAssocID="{CFFD1EAD-5FFC-F945-8924-F6321C2FB428}" presName="accent_1" presStyleCnt="0"/>
      <dgm:spPr/>
    </dgm:pt>
    <dgm:pt modelId="{E6EB95B1-CFC1-2745-9AC6-DAF0B594C6C1}" type="pres">
      <dgm:prSet presAssocID="{CFFD1EAD-5FFC-F945-8924-F6321C2FB428}" presName="accentRepeatNode" presStyleLbl="solidFgAcc1" presStyleIdx="0" presStyleCnt="3"/>
      <dgm:spPr/>
    </dgm:pt>
    <dgm:pt modelId="{48590D19-75A4-084A-993F-81F2FD0949B7}" type="pres">
      <dgm:prSet presAssocID="{847F8046-ABA5-6049-8EE3-E99C154A38F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FE3D4-9FD2-924A-B95D-3D29D7188301}" type="pres">
      <dgm:prSet presAssocID="{847F8046-ABA5-6049-8EE3-E99C154A38FB}" presName="accent_2" presStyleCnt="0"/>
      <dgm:spPr/>
    </dgm:pt>
    <dgm:pt modelId="{5084FDA3-01BE-D545-A4A2-904718115335}" type="pres">
      <dgm:prSet presAssocID="{847F8046-ABA5-6049-8EE3-E99C154A38FB}" presName="accentRepeatNode" presStyleLbl="solidFgAcc1" presStyleIdx="1" presStyleCnt="3"/>
      <dgm:spPr/>
    </dgm:pt>
    <dgm:pt modelId="{5B2ADFD1-10AE-204A-9DA1-3958149C8ECC}" type="pres">
      <dgm:prSet presAssocID="{EBFEF8EE-E44E-DA4A-9499-BEEC4B69882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F762D-7181-6D43-B5F5-B291C2DEFAFE}" type="pres">
      <dgm:prSet presAssocID="{EBFEF8EE-E44E-DA4A-9499-BEEC4B69882B}" presName="accent_3" presStyleCnt="0"/>
      <dgm:spPr/>
    </dgm:pt>
    <dgm:pt modelId="{311A919A-5299-244A-A6BF-797DD983A73C}" type="pres">
      <dgm:prSet presAssocID="{EBFEF8EE-E44E-DA4A-9499-BEEC4B69882B}" presName="accentRepeatNode" presStyleLbl="solidFgAcc1" presStyleIdx="2" presStyleCnt="3"/>
      <dgm:spPr/>
    </dgm:pt>
  </dgm:ptLst>
  <dgm:cxnLst>
    <dgm:cxn modelId="{ABA37C6F-743E-BC41-8C67-9C11497FF846}" type="presOf" srcId="{847F8046-ABA5-6049-8EE3-E99C154A38FB}" destId="{48590D19-75A4-084A-993F-81F2FD0949B7}" srcOrd="0" destOrd="0" presId="urn:microsoft.com/office/officeart/2008/layout/VerticalCurvedList"/>
    <dgm:cxn modelId="{E3A003CE-2E4E-E24A-9AD9-A71538FFBBEE}" srcId="{08E93CDD-5C20-6048-91D4-C5C516D3F5BF}" destId="{EBFEF8EE-E44E-DA4A-9499-BEEC4B69882B}" srcOrd="2" destOrd="0" parTransId="{BA2F446D-6FAA-D042-A96E-B32C8FBBB5C5}" sibTransId="{4A8FD286-CA5E-0141-A3BE-351EFAC7A943}"/>
    <dgm:cxn modelId="{1E63817A-342B-CF4E-90DD-9E62F2808092}" srcId="{08E93CDD-5C20-6048-91D4-C5C516D3F5BF}" destId="{CFFD1EAD-5FFC-F945-8924-F6321C2FB428}" srcOrd="0" destOrd="0" parTransId="{159A6C28-5E91-5348-841C-A8E9367A48BD}" sibTransId="{95F675D2-C19B-B845-9FE1-6A31346AD851}"/>
    <dgm:cxn modelId="{4163FA56-37D6-AD45-A9AE-E26360F7E750}" type="presOf" srcId="{EBFEF8EE-E44E-DA4A-9499-BEEC4B69882B}" destId="{5B2ADFD1-10AE-204A-9DA1-3958149C8ECC}" srcOrd="0" destOrd="0" presId="urn:microsoft.com/office/officeart/2008/layout/VerticalCurvedList"/>
    <dgm:cxn modelId="{85737830-E92E-2F4B-96A7-8A8E8DEB4998}" type="presOf" srcId="{08E93CDD-5C20-6048-91D4-C5C516D3F5BF}" destId="{3664145B-F466-EE41-8F57-5D179537E554}" srcOrd="0" destOrd="0" presId="urn:microsoft.com/office/officeart/2008/layout/VerticalCurvedList"/>
    <dgm:cxn modelId="{5F05B817-FF58-1A4C-B6D9-B9667879E4F7}" type="presOf" srcId="{95F675D2-C19B-B845-9FE1-6A31346AD851}" destId="{388785FF-2F8C-9948-83D0-947CAB85657A}" srcOrd="0" destOrd="0" presId="urn:microsoft.com/office/officeart/2008/layout/VerticalCurvedList"/>
    <dgm:cxn modelId="{0620432E-6CE4-1E42-A67F-F50B6EFBD890}" type="presOf" srcId="{CFFD1EAD-5FFC-F945-8924-F6321C2FB428}" destId="{0C6856A4-8EEA-B74E-B56D-919A4D144DB5}" srcOrd="0" destOrd="0" presId="urn:microsoft.com/office/officeart/2008/layout/VerticalCurvedList"/>
    <dgm:cxn modelId="{76DC9868-5619-414E-B30C-5FC78EB367C6}" srcId="{08E93CDD-5C20-6048-91D4-C5C516D3F5BF}" destId="{847F8046-ABA5-6049-8EE3-E99C154A38FB}" srcOrd="1" destOrd="0" parTransId="{1333525B-61A2-F240-A5CF-0D290B7B1993}" sibTransId="{B1372531-4B66-4141-B7B1-309B9492D0F0}"/>
    <dgm:cxn modelId="{3CA6A8EB-B11C-FD46-9E12-795FDB152317}" type="presParOf" srcId="{3664145B-F466-EE41-8F57-5D179537E554}" destId="{7009D9FB-B3BF-D14E-AF8B-AD70E2AB7F10}" srcOrd="0" destOrd="0" presId="urn:microsoft.com/office/officeart/2008/layout/VerticalCurvedList"/>
    <dgm:cxn modelId="{5D1E1031-1201-134B-A124-3D89C2B27E6B}" type="presParOf" srcId="{7009D9FB-B3BF-D14E-AF8B-AD70E2AB7F10}" destId="{CF6ECB03-CCB3-4049-9A83-BADCAB4E1B8A}" srcOrd="0" destOrd="0" presId="urn:microsoft.com/office/officeart/2008/layout/VerticalCurvedList"/>
    <dgm:cxn modelId="{1D71E007-5AB2-FC41-8076-241A69F64621}" type="presParOf" srcId="{CF6ECB03-CCB3-4049-9A83-BADCAB4E1B8A}" destId="{91BF1E45-136A-AF43-B0CD-7CFB2BCE410E}" srcOrd="0" destOrd="0" presId="urn:microsoft.com/office/officeart/2008/layout/VerticalCurvedList"/>
    <dgm:cxn modelId="{506C1949-B017-5A45-AEAF-0FF6AA085904}" type="presParOf" srcId="{CF6ECB03-CCB3-4049-9A83-BADCAB4E1B8A}" destId="{388785FF-2F8C-9948-83D0-947CAB85657A}" srcOrd="1" destOrd="0" presId="urn:microsoft.com/office/officeart/2008/layout/VerticalCurvedList"/>
    <dgm:cxn modelId="{AAEE3583-C903-3241-A038-A51E281A9826}" type="presParOf" srcId="{CF6ECB03-CCB3-4049-9A83-BADCAB4E1B8A}" destId="{A18A55F6-B6D7-2744-B41C-CEF3C492D6D6}" srcOrd="2" destOrd="0" presId="urn:microsoft.com/office/officeart/2008/layout/VerticalCurvedList"/>
    <dgm:cxn modelId="{603A3D09-FDB0-934D-B339-A3C9F347D1FE}" type="presParOf" srcId="{CF6ECB03-CCB3-4049-9A83-BADCAB4E1B8A}" destId="{FDA31A36-8591-FA49-93F2-0E73C2CBBD00}" srcOrd="3" destOrd="0" presId="urn:microsoft.com/office/officeart/2008/layout/VerticalCurvedList"/>
    <dgm:cxn modelId="{B384873C-30DC-0F45-B405-E50EF6F03369}" type="presParOf" srcId="{7009D9FB-B3BF-D14E-AF8B-AD70E2AB7F10}" destId="{0C6856A4-8EEA-B74E-B56D-919A4D144DB5}" srcOrd="1" destOrd="0" presId="urn:microsoft.com/office/officeart/2008/layout/VerticalCurvedList"/>
    <dgm:cxn modelId="{3207B5A4-4946-2E4D-BE20-B57EBC7198B3}" type="presParOf" srcId="{7009D9FB-B3BF-D14E-AF8B-AD70E2AB7F10}" destId="{4D0C323A-1A74-B848-9ED3-E5D352FCE585}" srcOrd="2" destOrd="0" presId="urn:microsoft.com/office/officeart/2008/layout/VerticalCurvedList"/>
    <dgm:cxn modelId="{C5B133C7-C4EC-F644-B700-0143E23BFC8E}" type="presParOf" srcId="{4D0C323A-1A74-B848-9ED3-E5D352FCE585}" destId="{E6EB95B1-CFC1-2745-9AC6-DAF0B594C6C1}" srcOrd="0" destOrd="0" presId="urn:microsoft.com/office/officeart/2008/layout/VerticalCurvedList"/>
    <dgm:cxn modelId="{589D5320-A1B1-6341-934E-779E7319CEC4}" type="presParOf" srcId="{7009D9FB-B3BF-D14E-AF8B-AD70E2AB7F10}" destId="{48590D19-75A4-084A-993F-81F2FD0949B7}" srcOrd="3" destOrd="0" presId="urn:microsoft.com/office/officeart/2008/layout/VerticalCurvedList"/>
    <dgm:cxn modelId="{CD2FAF1D-A5D3-C94D-ABB2-2C1042D00BE0}" type="presParOf" srcId="{7009D9FB-B3BF-D14E-AF8B-AD70E2AB7F10}" destId="{9AEFE3D4-9FD2-924A-B95D-3D29D7188301}" srcOrd="4" destOrd="0" presId="urn:microsoft.com/office/officeart/2008/layout/VerticalCurvedList"/>
    <dgm:cxn modelId="{A8BDF0FB-6CBC-A141-AA31-E4DA56CF88FA}" type="presParOf" srcId="{9AEFE3D4-9FD2-924A-B95D-3D29D7188301}" destId="{5084FDA3-01BE-D545-A4A2-904718115335}" srcOrd="0" destOrd="0" presId="urn:microsoft.com/office/officeart/2008/layout/VerticalCurvedList"/>
    <dgm:cxn modelId="{B04915F2-B4E7-7049-8A0E-E2A26217444A}" type="presParOf" srcId="{7009D9FB-B3BF-D14E-AF8B-AD70E2AB7F10}" destId="{5B2ADFD1-10AE-204A-9DA1-3958149C8ECC}" srcOrd="5" destOrd="0" presId="urn:microsoft.com/office/officeart/2008/layout/VerticalCurvedList"/>
    <dgm:cxn modelId="{8BCA3EFA-D882-E74B-A7B9-5763CC32C5C7}" type="presParOf" srcId="{7009D9FB-B3BF-D14E-AF8B-AD70E2AB7F10}" destId="{8F1F762D-7181-6D43-B5F5-B291C2DEFAFE}" srcOrd="6" destOrd="0" presId="urn:microsoft.com/office/officeart/2008/layout/VerticalCurvedList"/>
    <dgm:cxn modelId="{5792FC66-DB13-FC44-974B-F3F362C2F77C}" type="presParOf" srcId="{8F1F762D-7181-6D43-B5F5-B291C2DEFAFE}" destId="{311A919A-5299-244A-A6BF-797DD983A73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F5585A-BE49-B04C-BF44-721D5CAAF76A}" type="doc">
      <dgm:prSet loTypeId="urn:microsoft.com/office/officeart/2005/8/layout/vList6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2F4BFDB-8D20-154E-BF4B-E98F7D3434BD}">
      <dgm:prSet phldrT="[Text]"/>
      <dgm:spPr/>
      <dgm:t>
        <a:bodyPr/>
        <a:lstStyle/>
        <a:p>
          <a:r>
            <a:rPr lang="en-US" dirty="0" smtClean="0"/>
            <a:t>Cognitive measurements</a:t>
          </a:r>
        </a:p>
        <a:p>
          <a:r>
            <a:rPr lang="en-US" dirty="0" smtClean="0"/>
            <a:t>(baseline and follow-</a:t>
          </a:r>
          <a:r>
            <a:rPr lang="en-US" baseline="0" dirty="0" smtClean="0"/>
            <a:t>up data)</a:t>
          </a:r>
          <a:endParaRPr lang="en-US" dirty="0"/>
        </a:p>
      </dgm:t>
    </dgm:pt>
    <dgm:pt modelId="{1D991E67-8876-754B-9C4E-02209E021179}" type="parTrans" cxnId="{8DE6E47D-1E11-0C48-B550-D52D19331AA2}">
      <dgm:prSet/>
      <dgm:spPr/>
      <dgm:t>
        <a:bodyPr/>
        <a:lstStyle/>
        <a:p>
          <a:endParaRPr lang="en-US"/>
        </a:p>
      </dgm:t>
    </dgm:pt>
    <dgm:pt modelId="{24702F4E-60D0-7F47-A17A-FAD4BA8D9B46}" type="sibTrans" cxnId="{8DE6E47D-1E11-0C48-B550-D52D19331AA2}">
      <dgm:prSet/>
      <dgm:spPr/>
      <dgm:t>
        <a:bodyPr/>
        <a:lstStyle/>
        <a:p>
          <a:endParaRPr lang="en-US"/>
        </a:p>
      </dgm:t>
    </dgm:pt>
    <dgm:pt modelId="{378ED23E-DCFF-DA4B-A622-5DB212C38225}">
      <dgm:prSet phldrT="[Text]" custT="1"/>
      <dgm:spPr/>
      <dgm:t>
        <a:bodyPr anchor="ctr"/>
        <a:lstStyle/>
        <a:p>
          <a:r>
            <a:rPr lang="en-US" sz="2400" dirty="0" smtClean="0"/>
            <a:t>Mathematics</a:t>
          </a:r>
          <a:endParaRPr lang="en-US" sz="2400" dirty="0"/>
        </a:p>
      </dgm:t>
    </dgm:pt>
    <dgm:pt modelId="{A5A0D136-6469-0843-B737-C932C7FF35EC}" type="parTrans" cxnId="{CDCEB50B-9576-824E-B8B9-4502BAB1D3B7}">
      <dgm:prSet/>
      <dgm:spPr/>
      <dgm:t>
        <a:bodyPr/>
        <a:lstStyle/>
        <a:p>
          <a:endParaRPr lang="en-US"/>
        </a:p>
      </dgm:t>
    </dgm:pt>
    <dgm:pt modelId="{958A50E7-DCEA-8149-97CF-AA8FEC51BA32}" type="sibTrans" cxnId="{CDCEB50B-9576-824E-B8B9-4502BAB1D3B7}">
      <dgm:prSet/>
      <dgm:spPr/>
      <dgm:t>
        <a:bodyPr/>
        <a:lstStyle/>
        <a:p>
          <a:endParaRPr lang="en-US"/>
        </a:p>
      </dgm:t>
    </dgm:pt>
    <dgm:pt modelId="{56C4A3D8-1AB1-6D4C-9C6F-AE504EAC5C4C}">
      <dgm:prSet phldrT="[Text]"/>
      <dgm:spPr/>
      <dgm:t>
        <a:bodyPr/>
        <a:lstStyle/>
        <a:p>
          <a:r>
            <a:rPr lang="en-US" dirty="0" smtClean="0"/>
            <a:t>Context (parents’ </a:t>
          </a:r>
          <a:r>
            <a:rPr lang="en-US" baseline="0" dirty="0" smtClean="0"/>
            <a:t>questionnaire) </a:t>
          </a:r>
          <a:endParaRPr lang="en-US" dirty="0"/>
        </a:p>
      </dgm:t>
    </dgm:pt>
    <dgm:pt modelId="{9F2547F1-CE17-3947-9DFB-565081072F4C}" type="parTrans" cxnId="{5DD74605-6657-B64D-BE38-0270BFA97561}">
      <dgm:prSet/>
      <dgm:spPr/>
      <dgm:t>
        <a:bodyPr/>
        <a:lstStyle/>
        <a:p>
          <a:endParaRPr lang="en-US"/>
        </a:p>
      </dgm:t>
    </dgm:pt>
    <dgm:pt modelId="{0CA73CF0-64C5-8E40-9AA7-44CB367278D5}" type="sibTrans" cxnId="{5DD74605-6657-B64D-BE38-0270BFA97561}">
      <dgm:prSet/>
      <dgm:spPr/>
      <dgm:t>
        <a:bodyPr/>
        <a:lstStyle/>
        <a:p>
          <a:endParaRPr lang="en-US"/>
        </a:p>
      </dgm:t>
    </dgm:pt>
    <dgm:pt modelId="{4B7E959C-6A55-4C43-8D14-F2B28A70DCEC}">
      <dgm:prSet phldrT="[Text]" custT="1"/>
      <dgm:spPr/>
      <dgm:t>
        <a:bodyPr anchor="ctr"/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b="1" i="1" dirty="0" smtClean="0">
              <a:solidFill>
                <a:schemeClr val="accent6">
                  <a:lumMod val="75000"/>
                </a:schemeClr>
              </a:solidFill>
            </a:rPr>
            <a:t>Child:</a:t>
          </a:r>
          <a:r>
            <a:rPr lang="en-US" sz="1700" dirty="0" smtClean="0"/>
            <a:t> age (0.092), gender (0.28) </a:t>
          </a:r>
          <a:endParaRPr lang="en-US" sz="1700" dirty="0"/>
        </a:p>
      </dgm:t>
    </dgm:pt>
    <dgm:pt modelId="{2168AD0B-AE8E-B144-8AFF-6337F1925E87}" type="parTrans" cxnId="{79A74979-5519-434D-9748-386103C83B89}">
      <dgm:prSet/>
      <dgm:spPr/>
      <dgm:t>
        <a:bodyPr/>
        <a:lstStyle/>
        <a:p>
          <a:endParaRPr lang="en-US"/>
        </a:p>
      </dgm:t>
    </dgm:pt>
    <dgm:pt modelId="{449C041F-8FCB-7240-B8B3-2E7A5D12DAF0}" type="sibTrans" cxnId="{79A74979-5519-434D-9748-386103C83B89}">
      <dgm:prSet/>
      <dgm:spPr/>
      <dgm:t>
        <a:bodyPr/>
        <a:lstStyle/>
        <a:p>
          <a:endParaRPr lang="en-US"/>
        </a:p>
      </dgm:t>
    </dgm:pt>
    <dgm:pt modelId="{2609EC3E-B477-BF4C-ADEA-6FE8FC646149}">
      <dgm:prSet phldrT="[Text]" custT="1"/>
      <dgm:spPr/>
      <dgm:t>
        <a:bodyPr anchor="ctr"/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b="1" i="1" dirty="0" smtClean="0">
              <a:solidFill>
                <a:schemeClr val="accent5">
                  <a:lumMod val="75000"/>
                </a:schemeClr>
              </a:solidFill>
            </a:rPr>
            <a:t>Family:</a:t>
          </a:r>
          <a:r>
            <a:rPr lang="en-US" sz="1700" baseline="0" dirty="0" smtClean="0"/>
            <a:t> m</a:t>
          </a:r>
          <a:r>
            <a:rPr lang="en-US" sz="1700" dirty="0" smtClean="0"/>
            <a:t>other’s education (0.15), age at birth (0.12), income (0.11), number</a:t>
          </a:r>
          <a:r>
            <a:rPr lang="en-US" sz="1700" baseline="0" dirty="0" smtClean="0"/>
            <a:t> of books (0.16)</a:t>
          </a:r>
          <a:endParaRPr lang="en-US" sz="1700" dirty="0"/>
        </a:p>
      </dgm:t>
    </dgm:pt>
    <dgm:pt modelId="{3189A381-B8B7-5047-9BDA-4A1E74372561}" type="parTrans" cxnId="{E1758AA0-58CC-9749-8B45-8900BBA34A0F}">
      <dgm:prSet/>
      <dgm:spPr/>
      <dgm:t>
        <a:bodyPr/>
        <a:lstStyle/>
        <a:p>
          <a:endParaRPr lang="en-US"/>
        </a:p>
      </dgm:t>
    </dgm:pt>
    <dgm:pt modelId="{1C8AEC07-9043-904D-A001-86B40684080E}" type="sibTrans" cxnId="{E1758AA0-58CC-9749-8B45-8900BBA34A0F}">
      <dgm:prSet/>
      <dgm:spPr/>
      <dgm:t>
        <a:bodyPr/>
        <a:lstStyle/>
        <a:p>
          <a:endParaRPr lang="en-US"/>
        </a:p>
      </dgm:t>
    </dgm:pt>
    <dgm:pt modelId="{59F40212-D9C6-E549-A1D0-F09DB0EE4320}">
      <dgm:prSet phldrT="[Text]" custT="1"/>
      <dgm:spPr/>
      <dgm:t>
        <a:bodyPr anchor="ctr"/>
        <a:lstStyle/>
        <a:p>
          <a:r>
            <a:rPr lang="en-US" sz="2400" dirty="0" smtClean="0"/>
            <a:t>Reading</a:t>
          </a:r>
          <a:endParaRPr lang="en-US" sz="2400" dirty="0"/>
        </a:p>
      </dgm:t>
    </dgm:pt>
    <dgm:pt modelId="{020720C0-9079-C248-A41F-9588B26020B7}" type="parTrans" cxnId="{C44EE9F5-984B-4E4D-B7B7-1EA15313128D}">
      <dgm:prSet/>
      <dgm:spPr/>
      <dgm:t>
        <a:bodyPr/>
        <a:lstStyle/>
        <a:p>
          <a:endParaRPr lang="en-US"/>
        </a:p>
      </dgm:t>
    </dgm:pt>
    <dgm:pt modelId="{C96710A2-E7D4-FC4C-AED0-0E4E28814DFC}" type="sibTrans" cxnId="{C44EE9F5-984B-4E4D-B7B7-1EA15313128D}">
      <dgm:prSet/>
      <dgm:spPr/>
      <dgm:t>
        <a:bodyPr/>
        <a:lstStyle/>
        <a:p>
          <a:endParaRPr lang="en-US"/>
        </a:p>
      </dgm:t>
    </dgm:pt>
    <dgm:pt modelId="{9BEA6237-C3AF-C342-B78B-026574E45E59}">
      <dgm:prSet phldrT="[Text]" custT="1"/>
      <dgm:spPr/>
      <dgm:t>
        <a:bodyPr anchor="ctr"/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b="1" i="1" dirty="0" smtClean="0">
              <a:solidFill>
                <a:schemeClr val="accent4">
                  <a:lumMod val="75000"/>
                </a:schemeClr>
              </a:solidFill>
            </a:rPr>
            <a:t>Life:</a:t>
          </a:r>
          <a:r>
            <a:rPr lang="en-US" sz="1700" baseline="0" dirty="0" smtClean="0"/>
            <a:t> time to bed (0.0098), special training (0.17), </a:t>
          </a:r>
          <a:r>
            <a:rPr lang="en-US" sz="1700" baseline="0" dirty="0" err="1" smtClean="0">
              <a:solidFill>
                <a:schemeClr val="tx1"/>
              </a:solidFill>
              <a:effectLst/>
              <a:latin typeface="+mn-lt"/>
            </a:rPr>
            <a:t>nurcery</a:t>
          </a:r>
          <a:r>
            <a:rPr lang="en-US" sz="1700" dirty="0" smtClean="0">
              <a:solidFill>
                <a:schemeClr val="tx1"/>
              </a:solidFill>
              <a:effectLst/>
              <a:latin typeface="+mn-lt"/>
            </a:rPr>
            <a:t> </a:t>
          </a:r>
          <a:r>
            <a:rPr lang="en-US" sz="1700" dirty="0" smtClean="0">
              <a:solidFill>
                <a:schemeClr val="tx1"/>
              </a:solidFill>
              <a:effectLst/>
              <a:latin typeface="+mn-lt"/>
            </a:rPr>
            <a:t>the year before school (0.11)</a:t>
          </a:r>
          <a:endParaRPr lang="en-US" sz="1700" dirty="0">
            <a:solidFill>
              <a:schemeClr val="tx1"/>
            </a:solidFill>
            <a:latin typeface="+mn-lt"/>
          </a:endParaRPr>
        </a:p>
      </dgm:t>
    </dgm:pt>
    <dgm:pt modelId="{E00EE9BD-D6C3-B647-829F-71FAA7999300}" type="parTrans" cxnId="{2D6BC766-5B3C-7F4E-BB60-A55D6EFA1AA7}">
      <dgm:prSet/>
      <dgm:spPr/>
      <dgm:t>
        <a:bodyPr/>
        <a:lstStyle/>
        <a:p>
          <a:endParaRPr lang="en-US"/>
        </a:p>
      </dgm:t>
    </dgm:pt>
    <dgm:pt modelId="{93B737FF-3B54-6C42-B5A2-06CDF04A059A}" type="sibTrans" cxnId="{2D6BC766-5B3C-7F4E-BB60-A55D6EFA1AA7}">
      <dgm:prSet/>
      <dgm:spPr/>
      <dgm:t>
        <a:bodyPr/>
        <a:lstStyle/>
        <a:p>
          <a:endParaRPr lang="en-US"/>
        </a:p>
      </dgm:t>
    </dgm:pt>
    <dgm:pt modelId="{E2760CD9-B095-A248-8112-C58F21540645}" type="pres">
      <dgm:prSet presAssocID="{E5F5585A-BE49-B04C-BF44-721D5CAAF76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5E6598-F332-2549-8034-491D12F57943}" type="pres">
      <dgm:prSet presAssocID="{42F4BFDB-8D20-154E-BF4B-E98F7D3434BD}" presName="linNode" presStyleCnt="0"/>
      <dgm:spPr/>
    </dgm:pt>
    <dgm:pt modelId="{08FB5F25-4DAF-0548-9EEB-8F323DCA07BE}" type="pres">
      <dgm:prSet presAssocID="{42F4BFDB-8D20-154E-BF4B-E98F7D3434B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06C4A-687D-E743-80C9-55A50B7CF905}" type="pres">
      <dgm:prSet presAssocID="{42F4BFDB-8D20-154E-BF4B-E98F7D3434B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98ECC-35A6-E446-AC33-96B1C86767F2}" type="pres">
      <dgm:prSet presAssocID="{24702F4E-60D0-7F47-A17A-FAD4BA8D9B46}" presName="spacing" presStyleCnt="0"/>
      <dgm:spPr/>
    </dgm:pt>
    <dgm:pt modelId="{34966165-8AD4-3E4A-B3BB-E3CF332968A8}" type="pres">
      <dgm:prSet presAssocID="{56C4A3D8-1AB1-6D4C-9C6F-AE504EAC5C4C}" presName="linNode" presStyleCnt="0"/>
      <dgm:spPr/>
    </dgm:pt>
    <dgm:pt modelId="{88611F37-5668-9F4C-9DD2-6C37C5B80977}" type="pres">
      <dgm:prSet presAssocID="{56C4A3D8-1AB1-6D4C-9C6F-AE504EAC5C4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2EF43A-8385-6548-B94D-25634CF531C5}" type="pres">
      <dgm:prSet presAssocID="{56C4A3D8-1AB1-6D4C-9C6F-AE504EAC5C4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1342D3-2E94-984F-81CB-3F27D436DB6A}" type="presOf" srcId="{59F40212-D9C6-E549-A1D0-F09DB0EE4320}" destId="{52306C4A-687D-E743-80C9-55A50B7CF905}" srcOrd="0" destOrd="1" presId="urn:microsoft.com/office/officeart/2005/8/layout/vList6"/>
    <dgm:cxn modelId="{3D87413A-FC5E-D942-AFD8-A7A20390C5C7}" type="presOf" srcId="{2609EC3E-B477-BF4C-ADEA-6FE8FC646149}" destId="{4C2EF43A-8385-6548-B94D-25634CF531C5}" srcOrd="0" destOrd="1" presId="urn:microsoft.com/office/officeart/2005/8/layout/vList6"/>
    <dgm:cxn modelId="{C44EE9F5-984B-4E4D-B7B7-1EA15313128D}" srcId="{42F4BFDB-8D20-154E-BF4B-E98F7D3434BD}" destId="{59F40212-D9C6-E549-A1D0-F09DB0EE4320}" srcOrd="1" destOrd="0" parTransId="{020720C0-9079-C248-A41F-9588B26020B7}" sibTransId="{C96710A2-E7D4-FC4C-AED0-0E4E28814DFC}"/>
    <dgm:cxn modelId="{09737C86-249F-884F-86FA-6880A0F09FF1}" type="presOf" srcId="{42F4BFDB-8D20-154E-BF4B-E98F7D3434BD}" destId="{08FB5F25-4DAF-0548-9EEB-8F323DCA07BE}" srcOrd="0" destOrd="0" presId="urn:microsoft.com/office/officeart/2005/8/layout/vList6"/>
    <dgm:cxn modelId="{CDCEB50B-9576-824E-B8B9-4502BAB1D3B7}" srcId="{42F4BFDB-8D20-154E-BF4B-E98F7D3434BD}" destId="{378ED23E-DCFF-DA4B-A622-5DB212C38225}" srcOrd="0" destOrd="0" parTransId="{A5A0D136-6469-0843-B737-C932C7FF35EC}" sibTransId="{958A50E7-DCEA-8149-97CF-AA8FEC51BA32}"/>
    <dgm:cxn modelId="{E1758AA0-58CC-9749-8B45-8900BBA34A0F}" srcId="{56C4A3D8-1AB1-6D4C-9C6F-AE504EAC5C4C}" destId="{2609EC3E-B477-BF4C-ADEA-6FE8FC646149}" srcOrd="1" destOrd="0" parTransId="{3189A381-B8B7-5047-9BDA-4A1E74372561}" sibTransId="{1C8AEC07-9043-904D-A001-86B40684080E}"/>
    <dgm:cxn modelId="{5DD74605-6657-B64D-BE38-0270BFA97561}" srcId="{E5F5585A-BE49-B04C-BF44-721D5CAAF76A}" destId="{56C4A3D8-1AB1-6D4C-9C6F-AE504EAC5C4C}" srcOrd="1" destOrd="0" parTransId="{9F2547F1-CE17-3947-9DFB-565081072F4C}" sibTransId="{0CA73CF0-64C5-8E40-9AA7-44CB367278D5}"/>
    <dgm:cxn modelId="{2D6BC766-5B3C-7F4E-BB60-A55D6EFA1AA7}" srcId="{56C4A3D8-1AB1-6D4C-9C6F-AE504EAC5C4C}" destId="{9BEA6237-C3AF-C342-B78B-026574E45E59}" srcOrd="2" destOrd="0" parTransId="{E00EE9BD-D6C3-B647-829F-71FAA7999300}" sibTransId="{93B737FF-3B54-6C42-B5A2-06CDF04A059A}"/>
    <dgm:cxn modelId="{26C1198E-5A85-7F4E-B965-29030E7725CB}" type="presOf" srcId="{E5F5585A-BE49-B04C-BF44-721D5CAAF76A}" destId="{E2760CD9-B095-A248-8112-C58F21540645}" srcOrd="0" destOrd="0" presId="urn:microsoft.com/office/officeart/2005/8/layout/vList6"/>
    <dgm:cxn modelId="{8DE6E47D-1E11-0C48-B550-D52D19331AA2}" srcId="{E5F5585A-BE49-B04C-BF44-721D5CAAF76A}" destId="{42F4BFDB-8D20-154E-BF4B-E98F7D3434BD}" srcOrd="0" destOrd="0" parTransId="{1D991E67-8876-754B-9C4E-02209E021179}" sibTransId="{24702F4E-60D0-7F47-A17A-FAD4BA8D9B46}"/>
    <dgm:cxn modelId="{68447CB4-5537-2D41-B41C-99D4CC6CD25F}" type="presOf" srcId="{56C4A3D8-1AB1-6D4C-9C6F-AE504EAC5C4C}" destId="{88611F37-5668-9F4C-9DD2-6C37C5B80977}" srcOrd="0" destOrd="0" presId="urn:microsoft.com/office/officeart/2005/8/layout/vList6"/>
    <dgm:cxn modelId="{79A74979-5519-434D-9748-386103C83B89}" srcId="{56C4A3D8-1AB1-6D4C-9C6F-AE504EAC5C4C}" destId="{4B7E959C-6A55-4C43-8D14-F2B28A70DCEC}" srcOrd="0" destOrd="0" parTransId="{2168AD0B-AE8E-B144-8AFF-6337F1925E87}" sibTransId="{449C041F-8FCB-7240-B8B3-2E7A5D12DAF0}"/>
    <dgm:cxn modelId="{6DCC9766-8636-B14B-BCD6-DF3F4EF1EAA8}" type="presOf" srcId="{378ED23E-DCFF-DA4B-A622-5DB212C38225}" destId="{52306C4A-687D-E743-80C9-55A50B7CF905}" srcOrd="0" destOrd="0" presId="urn:microsoft.com/office/officeart/2005/8/layout/vList6"/>
    <dgm:cxn modelId="{FCFC4134-2E3A-4C43-90C8-F5AF95F73411}" type="presOf" srcId="{4B7E959C-6A55-4C43-8D14-F2B28A70DCEC}" destId="{4C2EF43A-8385-6548-B94D-25634CF531C5}" srcOrd="0" destOrd="0" presId="urn:microsoft.com/office/officeart/2005/8/layout/vList6"/>
    <dgm:cxn modelId="{B93F9978-E083-C546-81BE-28D0483022C9}" type="presOf" srcId="{9BEA6237-C3AF-C342-B78B-026574E45E59}" destId="{4C2EF43A-8385-6548-B94D-25634CF531C5}" srcOrd="0" destOrd="2" presId="urn:microsoft.com/office/officeart/2005/8/layout/vList6"/>
    <dgm:cxn modelId="{3E1AC877-4155-B54A-BC34-9BB63AF781F4}" type="presParOf" srcId="{E2760CD9-B095-A248-8112-C58F21540645}" destId="{075E6598-F332-2549-8034-491D12F57943}" srcOrd="0" destOrd="0" presId="urn:microsoft.com/office/officeart/2005/8/layout/vList6"/>
    <dgm:cxn modelId="{C90D4F75-F89D-2241-972B-D5DB20D62944}" type="presParOf" srcId="{075E6598-F332-2549-8034-491D12F57943}" destId="{08FB5F25-4DAF-0548-9EEB-8F323DCA07BE}" srcOrd="0" destOrd="0" presId="urn:microsoft.com/office/officeart/2005/8/layout/vList6"/>
    <dgm:cxn modelId="{55197AD6-A881-0843-B6BB-70AC34EABBDF}" type="presParOf" srcId="{075E6598-F332-2549-8034-491D12F57943}" destId="{52306C4A-687D-E743-80C9-55A50B7CF905}" srcOrd="1" destOrd="0" presId="urn:microsoft.com/office/officeart/2005/8/layout/vList6"/>
    <dgm:cxn modelId="{6B82BE71-A1CE-B140-AAA8-7C70165CAAD2}" type="presParOf" srcId="{E2760CD9-B095-A248-8112-C58F21540645}" destId="{B3098ECC-35A6-E446-AC33-96B1C86767F2}" srcOrd="1" destOrd="0" presId="urn:microsoft.com/office/officeart/2005/8/layout/vList6"/>
    <dgm:cxn modelId="{F644223E-CBD8-6940-8D5A-20D49D610D62}" type="presParOf" srcId="{E2760CD9-B095-A248-8112-C58F21540645}" destId="{34966165-8AD4-3E4A-B3BB-E3CF332968A8}" srcOrd="2" destOrd="0" presId="urn:microsoft.com/office/officeart/2005/8/layout/vList6"/>
    <dgm:cxn modelId="{6DFD1FE4-5BE5-394B-94C5-997A28986D69}" type="presParOf" srcId="{34966165-8AD4-3E4A-B3BB-E3CF332968A8}" destId="{88611F37-5668-9F4C-9DD2-6C37C5B80977}" srcOrd="0" destOrd="0" presId="urn:microsoft.com/office/officeart/2005/8/layout/vList6"/>
    <dgm:cxn modelId="{D5B87DC1-4101-EF42-B667-A09DD9AB5A06}" type="presParOf" srcId="{34966165-8AD4-3E4A-B3BB-E3CF332968A8}" destId="{4C2EF43A-8385-6548-B94D-25634CF531C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785FF-2F8C-9948-83D0-947CAB85657A}">
      <dsp:nvSpPr>
        <dsp:cNvPr id="0" name=""/>
        <dsp:cNvSpPr/>
      </dsp:nvSpPr>
      <dsp:spPr>
        <a:xfrm>
          <a:off x="-4712664" y="-722397"/>
          <a:ext cx="5613382" cy="5613382"/>
        </a:xfrm>
        <a:prstGeom prst="blockArc">
          <a:avLst>
            <a:gd name="adj1" fmla="val 18900000"/>
            <a:gd name="adj2" fmla="val 2700000"/>
            <a:gd name="adj3" fmla="val 385"/>
          </a:avLst>
        </a:prstGeom>
        <a:noFill/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856A4-8EEA-B74E-B56D-919A4D144DB5}">
      <dsp:nvSpPr>
        <dsp:cNvPr id="0" name=""/>
        <dsp:cNvSpPr/>
      </dsp:nvSpPr>
      <dsp:spPr>
        <a:xfrm>
          <a:off x="579288" y="416858"/>
          <a:ext cx="5818461" cy="83371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1763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Adjusting to the school environment</a:t>
          </a:r>
          <a:endParaRPr lang="en-US" sz="2600" b="1" kern="1200" dirty="0"/>
        </a:p>
      </dsp:txBody>
      <dsp:txXfrm>
        <a:off x="579288" y="416858"/>
        <a:ext cx="5818461" cy="833717"/>
      </dsp:txXfrm>
    </dsp:sp>
    <dsp:sp modelId="{E6EB95B1-CFC1-2745-9AC6-DAF0B594C6C1}">
      <dsp:nvSpPr>
        <dsp:cNvPr id="0" name=""/>
        <dsp:cNvSpPr/>
      </dsp:nvSpPr>
      <dsp:spPr>
        <a:xfrm>
          <a:off x="58214" y="312644"/>
          <a:ext cx="1042147" cy="10421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90D19-75A4-084A-993F-81F2FD0949B7}">
      <dsp:nvSpPr>
        <dsp:cNvPr id="0" name=""/>
        <dsp:cNvSpPr/>
      </dsp:nvSpPr>
      <dsp:spPr>
        <a:xfrm>
          <a:off x="882344" y="1667435"/>
          <a:ext cx="5515405" cy="833717"/>
        </a:xfrm>
        <a:prstGeom prst="rect">
          <a:avLst/>
        </a:prstGeom>
        <a:gradFill rotWithShape="0">
          <a:gsLst>
            <a:gs pos="0">
              <a:schemeClr val="accent5">
                <a:hueOff val="4416178"/>
                <a:satOff val="14379"/>
                <a:lumOff val="50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4416178"/>
                <a:satOff val="14379"/>
                <a:lumOff val="50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4416178"/>
                <a:satOff val="14379"/>
                <a:lumOff val="50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1763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Personal development</a:t>
          </a:r>
          <a:endParaRPr lang="en-US" sz="2600" kern="1200" dirty="0"/>
        </a:p>
      </dsp:txBody>
      <dsp:txXfrm>
        <a:off x="882344" y="1667435"/>
        <a:ext cx="5515405" cy="833717"/>
      </dsp:txXfrm>
    </dsp:sp>
    <dsp:sp modelId="{5084FDA3-01BE-D545-A4A2-904718115335}">
      <dsp:nvSpPr>
        <dsp:cNvPr id="0" name=""/>
        <dsp:cNvSpPr/>
      </dsp:nvSpPr>
      <dsp:spPr>
        <a:xfrm>
          <a:off x="361270" y="1563220"/>
          <a:ext cx="1042147" cy="10421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ADFD1-10AE-204A-9DA1-3958149C8ECC}">
      <dsp:nvSpPr>
        <dsp:cNvPr id="0" name=""/>
        <dsp:cNvSpPr/>
      </dsp:nvSpPr>
      <dsp:spPr>
        <a:xfrm>
          <a:off x="579288" y="2918011"/>
          <a:ext cx="5818461" cy="833717"/>
        </a:xfrm>
        <a:prstGeom prst="rect">
          <a:avLst/>
        </a:prstGeom>
        <a:gradFill rotWithShape="0">
          <a:gsLst>
            <a:gs pos="0">
              <a:schemeClr val="accent5">
                <a:hueOff val="8832357"/>
                <a:satOff val="28758"/>
                <a:lumOff val="100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8832357"/>
                <a:satOff val="28758"/>
                <a:lumOff val="100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8832357"/>
                <a:satOff val="28758"/>
                <a:lumOff val="100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1763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Social development</a:t>
          </a:r>
          <a:endParaRPr lang="en-US" sz="2600" kern="1200" dirty="0"/>
        </a:p>
      </dsp:txBody>
      <dsp:txXfrm>
        <a:off x="579288" y="2918011"/>
        <a:ext cx="5818461" cy="833717"/>
      </dsp:txXfrm>
    </dsp:sp>
    <dsp:sp modelId="{311A919A-5299-244A-A6BF-797DD983A73C}">
      <dsp:nvSpPr>
        <dsp:cNvPr id="0" name=""/>
        <dsp:cNvSpPr/>
      </dsp:nvSpPr>
      <dsp:spPr>
        <a:xfrm>
          <a:off x="58214" y="2813796"/>
          <a:ext cx="1042147" cy="10421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hueOff val="8832357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06C4A-687D-E743-80C9-55A50B7CF905}">
      <dsp:nvSpPr>
        <dsp:cNvPr id="0" name=""/>
        <dsp:cNvSpPr/>
      </dsp:nvSpPr>
      <dsp:spPr>
        <a:xfrm>
          <a:off x="3840479" y="519"/>
          <a:ext cx="5760720" cy="20254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Mathematics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Reading</a:t>
          </a:r>
          <a:endParaRPr lang="en-US" sz="2400" kern="1200" dirty="0"/>
        </a:p>
      </dsp:txBody>
      <dsp:txXfrm>
        <a:off x="3840479" y="253701"/>
        <a:ext cx="5001174" cy="1519093"/>
      </dsp:txXfrm>
    </dsp:sp>
    <dsp:sp modelId="{08FB5F25-4DAF-0548-9EEB-8F323DCA07BE}">
      <dsp:nvSpPr>
        <dsp:cNvPr id="0" name=""/>
        <dsp:cNvSpPr/>
      </dsp:nvSpPr>
      <dsp:spPr>
        <a:xfrm>
          <a:off x="0" y="519"/>
          <a:ext cx="3840480" cy="202545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Cognitive measurements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(baseline and follow-</a:t>
          </a:r>
          <a:r>
            <a:rPr lang="en-US" sz="3000" kern="1200" baseline="0" dirty="0" smtClean="0"/>
            <a:t>up data)</a:t>
          </a:r>
          <a:endParaRPr lang="en-US" sz="3000" kern="1200" dirty="0"/>
        </a:p>
      </dsp:txBody>
      <dsp:txXfrm>
        <a:off x="98875" y="99394"/>
        <a:ext cx="3642730" cy="1827707"/>
      </dsp:txXfrm>
    </dsp:sp>
    <dsp:sp modelId="{4C2EF43A-8385-6548-B94D-25634CF531C5}">
      <dsp:nvSpPr>
        <dsp:cNvPr id="0" name=""/>
        <dsp:cNvSpPr/>
      </dsp:nvSpPr>
      <dsp:spPr>
        <a:xfrm>
          <a:off x="3840479" y="2228522"/>
          <a:ext cx="5760720" cy="20254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i="1" kern="1200" dirty="0" smtClean="0">
              <a:solidFill>
                <a:schemeClr val="accent6">
                  <a:lumMod val="75000"/>
                </a:schemeClr>
              </a:solidFill>
            </a:rPr>
            <a:t>Child:</a:t>
          </a:r>
          <a:r>
            <a:rPr lang="en-US" sz="1700" kern="1200" dirty="0" smtClean="0"/>
            <a:t> age (0.092), gender (0.28) </a:t>
          </a:r>
          <a:endParaRPr lang="en-US" sz="1700" kern="1200" dirty="0"/>
        </a:p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i="1" kern="1200" dirty="0" smtClean="0">
              <a:solidFill>
                <a:schemeClr val="accent5">
                  <a:lumMod val="75000"/>
                </a:schemeClr>
              </a:solidFill>
            </a:rPr>
            <a:t>Family:</a:t>
          </a:r>
          <a:r>
            <a:rPr lang="en-US" sz="1700" kern="1200" baseline="0" dirty="0" smtClean="0"/>
            <a:t> m</a:t>
          </a:r>
          <a:r>
            <a:rPr lang="en-US" sz="1700" kern="1200" dirty="0" smtClean="0"/>
            <a:t>other’s education (0.15), age at birth (0.12), income (0.11), number</a:t>
          </a:r>
          <a:r>
            <a:rPr lang="en-US" sz="1700" kern="1200" baseline="0" dirty="0" smtClean="0"/>
            <a:t> of books (0.16)</a:t>
          </a:r>
          <a:endParaRPr lang="en-US" sz="1700" kern="1200" dirty="0"/>
        </a:p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i="1" kern="1200" dirty="0" smtClean="0">
              <a:solidFill>
                <a:schemeClr val="accent4">
                  <a:lumMod val="75000"/>
                </a:schemeClr>
              </a:solidFill>
            </a:rPr>
            <a:t>Life:</a:t>
          </a:r>
          <a:r>
            <a:rPr lang="en-US" sz="1700" kern="1200" baseline="0" dirty="0" smtClean="0"/>
            <a:t> time to bed (0.0098), special training (0.17), </a:t>
          </a:r>
          <a:r>
            <a:rPr lang="en-US" sz="1700" kern="1200" baseline="0" dirty="0" err="1" smtClean="0">
              <a:solidFill>
                <a:schemeClr val="tx1"/>
              </a:solidFill>
              <a:effectLst/>
              <a:latin typeface="+mn-lt"/>
            </a:rPr>
            <a:t>nurcery</a:t>
          </a:r>
          <a:r>
            <a:rPr lang="en-US" sz="1700" kern="1200" dirty="0" smtClean="0">
              <a:solidFill>
                <a:schemeClr val="tx1"/>
              </a:solidFill>
              <a:effectLst/>
              <a:latin typeface="+mn-lt"/>
            </a:rPr>
            <a:t> </a:t>
          </a:r>
          <a:r>
            <a:rPr lang="en-US" sz="1700" kern="1200" dirty="0" smtClean="0">
              <a:solidFill>
                <a:schemeClr val="tx1"/>
              </a:solidFill>
              <a:effectLst/>
              <a:latin typeface="+mn-lt"/>
            </a:rPr>
            <a:t>the year before school (0.11)</a:t>
          </a:r>
          <a:endParaRPr lang="en-US" sz="1700" kern="1200" dirty="0">
            <a:solidFill>
              <a:schemeClr val="tx1"/>
            </a:solidFill>
            <a:latin typeface="+mn-lt"/>
          </a:endParaRPr>
        </a:p>
      </dsp:txBody>
      <dsp:txXfrm>
        <a:off x="3840479" y="2481704"/>
        <a:ext cx="5001174" cy="1519093"/>
      </dsp:txXfrm>
    </dsp:sp>
    <dsp:sp modelId="{88611F37-5668-9F4C-9DD2-6C37C5B80977}">
      <dsp:nvSpPr>
        <dsp:cNvPr id="0" name=""/>
        <dsp:cNvSpPr/>
      </dsp:nvSpPr>
      <dsp:spPr>
        <a:xfrm>
          <a:off x="0" y="2228522"/>
          <a:ext cx="3840480" cy="202545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Context (parents’ </a:t>
          </a:r>
          <a:r>
            <a:rPr lang="en-US" sz="3000" kern="1200" baseline="0" dirty="0" smtClean="0"/>
            <a:t>questionnaire) </a:t>
          </a:r>
          <a:endParaRPr lang="en-US" sz="3000" kern="1200" dirty="0"/>
        </a:p>
      </dsp:txBody>
      <dsp:txXfrm>
        <a:off x="98875" y="2327397"/>
        <a:ext cx="3642730" cy="1827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11/5/15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ibrun@hse.ru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hyperlink" Target="mailto:eorel@hse.ru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Non-cognitive development of first graders and their cognitive progress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err="1"/>
              <a:t>Brun</a:t>
            </a:r>
            <a:r>
              <a:rPr lang="en-US" b="1"/>
              <a:t> </a:t>
            </a:r>
            <a:r>
              <a:rPr lang="en-US" b="1" smtClean="0"/>
              <a:t>Irina, </a:t>
            </a:r>
            <a:r>
              <a:rPr lang="en-US" b="1"/>
              <a:t>Ivanova </a:t>
            </a:r>
            <a:r>
              <a:rPr lang="en-US" b="1" smtClean="0"/>
              <a:t>Alina, </a:t>
            </a:r>
            <a:r>
              <a:rPr lang="en-US" b="1" err="1"/>
              <a:t>Kardanova</a:t>
            </a:r>
            <a:r>
              <a:rPr lang="en-US" b="1"/>
              <a:t> </a:t>
            </a:r>
            <a:r>
              <a:rPr lang="en-US" b="1" smtClean="0"/>
              <a:t>Elena, </a:t>
            </a:r>
            <a:r>
              <a:rPr lang="en-US" b="1" dirty="0"/>
              <a:t>Orel Ekaterina</a:t>
            </a:r>
            <a:endParaRPr lang="en-US" dirty="0"/>
          </a:p>
          <a:p>
            <a:r>
              <a:rPr lang="en-US" b="1" i="1" dirty="0"/>
              <a:t>Center of Education </a:t>
            </a:r>
            <a:r>
              <a:rPr lang="en-US" b="1" i="1"/>
              <a:t>Quality </a:t>
            </a:r>
            <a:r>
              <a:rPr lang="en-US" b="1" i="1" smtClean="0"/>
              <a:t>Monitoring, </a:t>
            </a:r>
            <a:r>
              <a:rPr lang="en-US" b="1" i="1" dirty="0"/>
              <a:t>Institute of education</a:t>
            </a:r>
            <a:endParaRPr lang="en-US" dirty="0"/>
          </a:p>
          <a:p>
            <a:r>
              <a:rPr lang="en-US" b="1" i="1" dirty="0"/>
              <a:t>National Research University Higher School of Economics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1440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9300"/>
          </a:xfrm>
        </p:spPr>
        <p:txBody>
          <a:bodyPr/>
          <a:lstStyle/>
          <a:p>
            <a:r>
              <a:rPr lang="en-US" dirty="0" smtClean="0"/>
              <a:t>Results 3: developmental patterns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702542"/>
              </p:ext>
            </p:extLst>
          </p:nvPr>
        </p:nvGraphicFramePr>
        <p:xfrm>
          <a:off x="1213339" y="1435100"/>
          <a:ext cx="8743462" cy="2623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6162"/>
                <a:gridCol w="1282700"/>
                <a:gridCol w="1181100"/>
                <a:gridCol w="1333500"/>
                <a:gridCol w="1244600"/>
                <a:gridCol w="1295400"/>
              </a:tblGrid>
              <a:tr h="424543">
                <a:tc rowSpan="2"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Clusters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45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1 </a:t>
                      </a:r>
                      <a:endParaRPr lang="en-US" sz="20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Calibri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N = 214)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2 </a:t>
                      </a:r>
                      <a:endParaRPr lang="en-US" sz="20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Calibri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N = 403)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(N = 270)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4 </a:t>
                      </a:r>
                      <a:endParaRPr lang="en-US" sz="20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Calibri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N = 164)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5 </a:t>
                      </a:r>
                      <a:endParaRPr lang="en-US" sz="20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Calibri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N = 151)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29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Math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51.07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52.32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43.49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39.09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65.47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7329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Reading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53.06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54.22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42.82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37.66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62.79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397329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Communications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3.68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0.88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1.31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0.19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2.05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397329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Classroom Behavior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2.61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0.17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0.89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1.34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1.53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3429000" y="1435100"/>
            <a:ext cx="1962150" cy="31369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8" name="Oval 7"/>
          <p:cNvSpPr/>
          <p:nvPr/>
        </p:nvSpPr>
        <p:spPr>
          <a:xfrm>
            <a:off x="4597400" y="1435100"/>
            <a:ext cx="1962150" cy="31369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Oval 8"/>
          <p:cNvSpPr/>
          <p:nvPr/>
        </p:nvSpPr>
        <p:spPr>
          <a:xfrm>
            <a:off x="5892800" y="1435100"/>
            <a:ext cx="1962150" cy="31369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Oval 9"/>
          <p:cNvSpPr/>
          <p:nvPr/>
        </p:nvSpPr>
        <p:spPr>
          <a:xfrm>
            <a:off x="7264400" y="1435100"/>
            <a:ext cx="1962150" cy="31369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559800" y="1435100"/>
            <a:ext cx="1962150" cy="31369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60500" y="4807859"/>
            <a:ext cx="5560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Cluster 1: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400" dirty="0"/>
              <a:t>sociable and self-confident children </a:t>
            </a:r>
            <a:r>
              <a:rPr lang="en-US" sz="2400" dirty="0" smtClean="0"/>
              <a:t> 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400" dirty="0"/>
              <a:t>medium level of </a:t>
            </a:r>
            <a:r>
              <a:rPr lang="en-US" sz="2400" dirty="0" smtClean="0"/>
              <a:t>cognitive </a:t>
            </a:r>
            <a:r>
              <a:rPr lang="en-US" sz="2400" dirty="0"/>
              <a:t>performance</a:t>
            </a:r>
            <a:r>
              <a:rPr lang="en-US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0501" y="4821652"/>
            <a:ext cx="10408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Cluster 2: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/>
              <a:t>not get used to the school </a:t>
            </a:r>
            <a:r>
              <a:rPr lang="en-US" sz="2400" dirty="0" smtClean="0"/>
              <a:t>environment, </a:t>
            </a:r>
            <a:r>
              <a:rPr lang="en-US" sz="2400" dirty="0"/>
              <a:t>haven’t made friends and don’t feel comfortable at school </a:t>
            </a:r>
            <a:endParaRPr lang="en-US" sz="2400" dirty="0" smtClean="0"/>
          </a:p>
          <a:p>
            <a:pPr marL="342900" indent="-342900">
              <a:buFont typeface="Wingdings" charset="2"/>
              <a:buChar char="ü"/>
            </a:pPr>
            <a:r>
              <a:rPr lang="en-US" sz="2400" dirty="0"/>
              <a:t>moderately good in class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60500" y="4835445"/>
            <a:ext cx="9255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Cluster 3: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/>
              <a:t>quite </a:t>
            </a:r>
            <a:r>
              <a:rPr lang="en-US" sz="2400" smtClean="0"/>
              <a:t>sociable, </a:t>
            </a:r>
            <a:r>
              <a:rPr lang="en-US" sz="2400" dirty="0"/>
              <a:t>but not properly adjusted to the school environment </a:t>
            </a:r>
            <a:endParaRPr lang="en-US" sz="2400" dirty="0" smtClean="0"/>
          </a:p>
          <a:p>
            <a:pPr marL="342900" indent="-342900">
              <a:buFont typeface="Wingdings" charset="2"/>
              <a:buChar char="ü"/>
            </a:pPr>
            <a:r>
              <a:rPr lang="en-US" sz="2400" dirty="0"/>
              <a:t>medium low level of cognitive abilities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60500" y="4835445"/>
            <a:ext cx="6126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Cluster 4: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400" dirty="0"/>
              <a:t>low level of all the characteristics assessed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60500" y="4849238"/>
            <a:ext cx="68669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Cluster 5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 smtClean="0"/>
              <a:t>relatively high level of non-cognitive development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400" dirty="0" smtClean="0"/>
              <a:t>best cognitive results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635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847"/>
          </a:xfrm>
        </p:spPr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PIPS</a:t>
            </a:r>
            <a:r>
              <a:rPr lang="en-US" dirty="0" smtClean="0"/>
              <a:t>: cognitive scales and context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205678"/>
              </p:ext>
            </p:extLst>
          </p:nvPr>
        </p:nvGraphicFramePr>
        <p:xfrm>
          <a:off x="1371600" y="1612900"/>
          <a:ext cx="9601200" cy="425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38300" y="6057900"/>
            <a:ext cx="689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charset="2"/>
              </a:rPr>
              <a:t>Context variables were selected according to </a:t>
            </a:r>
            <a:r>
              <a:rPr lang="ru-RU" dirty="0" smtClean="0">
                <a:sym typeface="Symbol" charset="2"/>
              </a:rPr>
              <a:t></a:t>
            </a:r>
            <a:r>
              <a:rPr lang="en-US" dirty="0" smtClean="0">
                <a:sym typeface="Symbol" charset="2"/>
              </a:rPr>
              <a:t>2 and Cramer’s V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1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46593"/>
            <a:ext cx="9601200" cy="1485900"/>
          </a:xfrm>
        </p:spPr>
        <p:txBody>
          <a:bodyPr/>
          <a:lstStyle/>
          <a:p>
            <a:r>
              <a:rPr lang="en-US" dirty="0" smtClean="0"/>
              <a:t>Progress during the first year: descriptions for clusters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326765"/>
              </p:ext>
            </p:extLst>
          </p:nvPr>
        </p:nvGraphicFramePr>
        <p:xfrm>
          <a:off x="1431421" y="1632493"/>
          <a:ext cx="9601200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9871"/>
                <a:gridCol w="1240972"/>
                <a:gridCol w="1175657"/>
                <a:gridCol w="1143000"/>
                <a:gridCol w="1110343"/>
                <a:gridCol w="1061357"/>
              </a:tblGrid>
              <a:tr h="319247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Cluster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878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62">
                <a:tc>
                  <a:txBody>
                    <a:bodyPr/>
                    <a:lstStyle/>
                    <a:p>
                      <a:pPr marL="177800" indent="49213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Math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progress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10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68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10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32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58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10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66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8362">
                <a:tc>
                  <a:txBody>
                    <a:bodyPr/>
                    <a:lstStyle/>
                    <a:p>
                      <a:pPr marL="227013" indent="0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Reading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progress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8,67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7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11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11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10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 anchor="ctr"/>
                </a:tc>
              </a:tr>
              <a:tr h="368362">
                <a:tc>
                  <a:txBody>
                    <a:bodyPr/>
                    <a:lstStyle/>
                    <a:p>
                      <a:pPr marL="227013" indent="0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Math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f</a:t>
                      </a:r>
                      <a:r>
                        <a:rPr lang="ru-RU" sz="2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ollow-up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61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55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62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53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48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75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53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68362">
                <a:tc>
                  <a:txBody>
                    <a:bodyPr/>
                    <a:lstStyle/>
                    <a:p>
                      <a:pPr marL="227013" indent="0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Reading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Calibri" charset="0"/>
                        </a:rPr>
                        <a:t>follow-up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61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61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33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53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96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48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30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762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72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charset="0"/>
                        </a:rPr>
                        <a:t>39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31421" y="4610609"/>
            <a:ext cx="465364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Progress: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000" dirty="0" smtClean="0"/>
              <a:t>No significant differences in progress in math at all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000" dirty="0" smtClean="0"/>
              <a:t>Clusters 1 &amp; 2 significantly differ in Reading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3705" y="4302832"/>
            <a:ext cx="56914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Follow-up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results: </a:t>
            </a:r>
          </a:p>
          <a:p>
            <a:r>
              <a:rPr lang="en-US" sz="2000" dirty="0"/>
              <a:t>Math: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2000" dirty="0"/>
              <a:t>Cluster 5 – best in Math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2000" dirty="0"/>
              <a:t>Cluster 4 – lowest results</a:t>
            </a:r>
          </a:p>
          <a:p>
            <a:pPr marL="15875" lvl="1"/>
            <a:r>
              <a:rPr lang="en-US" sz="2000" dirty="0"/>
              <a:t>Reading:</a:t>
            </a:r>
          </a:p>
          <a:p>
            <a:pPr marL="758825" lvl="2" indent="-285750">
              <a:buFont typeface="Wingdings" charset="2"/>
              <a:buChar char="ü"/>
            </a:pPr>
            <a:r>
              <a:rPr lang="en-US" sz="2000" dirty="0"/>
              <a:t>Cluster </a:t>
            </a:r>
            <a:r>
              <a:rPr lang="en-US" sz="2000" dirty="0" smtClean="0"/>
              <a:t>3, 4, </a:t>
            </a:r>
            <a:r>
              <a:rPr lang="en-US" sz="2000" dirty="0"/>
              <a:t>5 – significant differences</a:t>
            </a:r>
          </a:p>
          <a:p>
            <a:pPr marL="758825" lvl="2" indent="-285750">
              <a:buFont typeface="Wingdings" charset="2"/>
              <a:buChar char="ü"/>
            </a:pPr>
            <a:r>
              <a:rPr lang="en-US" sz="2000" dirty="0"/>
              <a:t>No differences between clusters 1 &amp; </a:t>
            </a:r>
            <a:r>
              <a:rPr lang="en-US" sz="2000" dirty="0" smtClean="0"/>
              <a:t>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481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9199" y="384463"/>
            <a:ext cx="10259226" cy="1485900"/>
          </a:xfrm>
        </p:spPr>
        <p:txBody>
          <a:bodyPr>
            <a:normAutofit/>
          </a:bodyPr>
          <a:lstStyle/>
          <a:p>
            <a:r>
              <a:rPr lang="en-US" dirty="0" smtClean="0"/>
              <a:t>Relationships between cluster membership and background information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745497"/>
              </p:ext>
            </p:extLst>
          </p:nvPr>
        </p:nvGraphicFramePr>
        <p:xfrm>
          <a:off x="3517388" y="1722482"/>
          <a:ext cx="7181285" cy="46329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216440"/>
                <a:gridCol w="992969"/>
                <a:gridCol w="992969"/>
                <a:gridCol w="992969"/>
                <a:gridCol w="992969"/>
                <a:gridCol w="992969"/>
              </a:tblGrid>
              <a:tr h="0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Cluster,</a:t>
                      </a:r>
                      <a:r>
                        <a:rPr lang="en-US" sz="1600" baseline="0" dirty="0" smtClean="0">
                          <a:effectLst/>
                        </a:rPr>
                        <a:t>    % of cases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Gender</a:t>
                      </a:r>
                      <a:endParaRPr lang="en-US" sz="1600" dirty="0" smtClean="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(male)</a:t>
                      </a:r>
                      <a:endParaRPr lang="ru-RU" sz="16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27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57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38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67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60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Number of Books at home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(more </a:t>
                      </a:r>
                      <a:r>
                        <a:rPr lang="en-US" sz="1600" dirty="0" smtClean="0">
                          <a:effectLst/>
                        </a:rPr>
                        <a:t>than </a:t>
                      </a:r>
                      <a:r>
                        <a:rPr lang="en-US" sz="1600" dirty="0" smtClean="0">
                          <a:effectLst/>
                        </a:rPr>
                        <a:t>100)</a:t>
                      </a:r>
                      <a:endParaRPr lang="ru-RU" sz="16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24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31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16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18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43</a:t>
                      </a:r>
                      <a:r>
                        <a:rPr lang="en-US" sz="1600" u="none" strike="noStrike" dirty="0" smtClean="0">
                          <a:effectLst/>
                        </a:rPr>
                        <a:t>.0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Mother’s education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(higher)</a:t>
                      </a:r>
                      <a:endParaRPr lang="ru-RU" sz="16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58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62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50</a:t>
                      </a:r>
                      <a:r>
                        <a:rPr lang="en-US" sz="1600" u="none" strike="noStrike" dirty="0" smtClean="0">
                          <a:effectLst/>
                        </a:rPr>
                        <a:t>.0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32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68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Income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(more </a:t>
                      </a:r>
                      <a:r>
                        <a:rPr lang="en-US" sz="1600" dirty="0" smtClean="0">
                          <a:effectLst/>
                        </a:rPr>
                        <a:t>than 20,000 rub per </a:t>
                      </a:r>
                      <a:r>
                        <a:rPr lang="en-US" sz="1600" dirty="0" smtClean="0">
                          <a:effectLst/>
                        </a:rPr>
                        <a:t>month)</a:t>
                      </a:r>
                      <a:endParaRPr lang="ru-RU" sz="16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83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85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77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69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81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Nursery the year before school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(yes)</a:t>
                      </a:r>
                      <a:endParaRPr lang="ru-RU" sz="16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91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87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86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79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92</a:t>
                      </a:r>
                      <a:r>
                        <a:rPr lang="en-US" sz="1600" u="none" strike="noStrike" dirty="0" smtClean="0">
                          <a:effectLst/>
                        </a:rPr>
                        <a:t>.0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Special training before school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(yes)</a:t>
                      </a:r>
                      <a:endParaRPr lang="ru-RU" sz="16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24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31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16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18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43</a:t>
                      </a:r>
                      <a:r>
                        <a:rPr lang="en-US" sz="1600" u="none" strike="noStrike" dirty="0" smtClean="0">
                          <a:effectLst/>
                        </a:rPr>
                        <a:t>.0</a:t>
                      </a:r>
                      <a:endParaRPr lang="ru-RU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151626" y="4696413"/>
            <a:ext cx="2834428" cy="1685791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5823" y="3107309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Socio-demographical</a:t>
            </a:r>
            <a:endParaRPr lang="ru-RU" dirty="0"/>
          </a:p>
        </p:txBody>
      </p:sp>
      <p:sp>
        <p:nvSpPr>
          <p:cNvPr id="15" name="Oval 14"/>
          <p:cNvSpPr/>
          <p:nvPr/>
        </p:nvSpPr>
        <p:spPr>
          <a:xfrm>
            <a:off x="3169914" y="4132639"/>
            <a:ext cx="2834428" cy="71784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11138" y="4363657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Economical</a:t>
            </a:r>
            <a:endParaRPr lang="ru-RU" dirty="0"/>
          </a:p>
        </p:txBody>
      </p:sp>
      <p:sp>
        <p:nvSpPr>
          <p:cNvPr id="17" name="Oval 16"/>
          <p:cNvSpPr/>
          <p:nvPr/>
        </p:nvSpPr>
        <p:spPr>
          <a:xfrm>
            <a:off x="3188202" y="2418396"/>
            <a:ext cx="2834428" cy="1747157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77055" y="5636918"/>
            <a:ext cx="1940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Pre-school related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12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5" grpId="0" animBg="1"/>
      <p:bldP spid="15" grpId="1" animBg="1"/>
      <p:bldP spid="9" grpId="0"/>
      <p:bldP spid="17" grpId="0" animBg="1"/>
      <p:bldP spid="17" grpId="1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600" y="228600"/>
            <a:ext cx="10221686" cy="832757"/>
          </a:xfrm>
        </p:spPr>
        <p:txBody>
          <a:bodyPr/>
          <a:lstStyle/>
          <a:p>
            <a:r>
              <a:rPr lang="en-US"/>
              <a:t>Significant predictors for Follow-up Scores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859536"/>
              </p:ext>
            </p:extLst>
          </p:nvPr>
        </p:nvGraphicFramePr>
        <p:xfrm>
          <a:off x="1117600" y="1340153"/>
          <a:ext cx="6927081" cy="4617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9800"/>
                <a:gridCol w="1275460"/>
                <a:gridCol w="3688426"/>
                <a:gridCol w="10233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Cluster</a:t>
                      </a:r>
                      <a:endParaRPr lang="ru-RU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Cognitive domain</a:t>
                      </a:r>
                      <a:endParaRPr lang="ru-RU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Predictors</a:t>
                      </a:r>
                      <a:endParaRPr lang="ru-RU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R</a:t>
                      </a:r>
                      <a:r>
                        <a:rPr lang="en-US" sz="1800" b="1" baseline="30000" dirty="0" smtClean="0"/>
                        <a:t>2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0.28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Gender, </a:t>
                      </a:r>
                      <a:r>
                        <a:rPr lang="en-US" dirty="0" smtClean="0"/>
                        <a:t>Mother’s Education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Mother’s Education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0.27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Mother’s Education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Gender, </a:t>
                      </a:r>
                      <a:r>
                        <a:rPr lang="en-US" dirty="0" smtClean="0"/>
                        <a:t>Income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0.17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0.24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books, Mother’s Education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0.58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Income, Mother’s Education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0.56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7599" y="6236669"/>
            <a:ext cx="6671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Linear regression,, Sig.0.05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04632" y="1433558"/>
            <a:ext cx="27346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Baseline scores significantly predict success for </a:t>
            </a:r>
            <a:r>
              <a:rPr lang="en-US" smtClean="0"/>
              <a:t>all groups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Variance </a:t>
            </a:r>
            <a:r>
              <a:rPr lang="en-US" dirty="0" smtClean="0"/>
              <a:t>explained by predictors is lower for Reading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No significant predictors found for students from 4</a:t>
            </a:r>
            <a:r>
              <a:rPr lang="en-US" baseline="30000" dirty="0" smtClean="0"/>
              <a:t>th</a:t>
            </a:r>
            <a:r>
              <a:rPr lang="en-US" dirty="0" smtClean="0"/>
              <a:t> cluster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The model predicts best follow-up scores for the 5</a:t>
            </a:r>
            <a:r>
              <a:rPr lang="en-US" baseline="30000" dirty="0" smtClean="0"/>
              <a:t>th</a:t>
            </a:r>
            <a:r>
              <a:rPr lang="en-US" dirty="0" smtClean="0"/>
              <a:t> cluster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6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549783" cy="1485900"/>
          </a:xfrm>
        </p:spPr>
        <p:txBody>
          <a:bodyPr/>
          <a:lstStyle/>
          <a:p>
            <a:r>
              <a:rPr lang="en-US" dirty="0" smtClean="0"/>
              <a:t>What is going on with clusters 4 and 5?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7" y="2171700"/>
            <a:ext cx="8225329" cy="3008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4th </a:t>
            </a:r>
            <a:r>
              <a:rPr lang="en-US" i="1" dirty="0">
                <a:solidFill>
                  <a:srgbClr val="C00000"/>
                </a:solidFill>
              </a:rPr>
              <a:t>Cluster</a:t>
            </a:r>
          </a:p>
          <a:p>
            <a:pPr marL="0" indent="0">
              <a:buNone/>
            </a:pPr>
            <a:r>
              <a:rPr lang="en-US" b="1" i="1" dirty="0"/>
              <a:t>Math </a:t>
            </a:r>
            <a:r>
              <a:rPr lang="en-US" b="1" i="1" dirty="0" smtClean="0"/>
              <a:t>F </a:t>
            </a:r>
            <a:r>
              <a:rPr lang="en-US" dirty="0" smtClean="0"/>
              <a:t>= </a:t>
            </a:r>
            <a:r>
              <a:rPr lang="en-US" dirty="0"/>
              <a:t>18.71 + 0.76*</a:t>
            </a:r>
            <a:r>
              <a:rPr lang="en-US" b="1" i="1" dirty="0"/>
              <a:t>Math B </a:t>
            </a:r>
            <a:r>
              <a:rPr lang="en-US" dirty="0"/>
              <a:t>+ e</a:t>
            </a:r>
          </a:p>
          <a:p>
            <a:pPr marL="0" indent="0">
              <a:buNone/>
            </a:pPr>
            <a:r>
              <a:rPr lang="en-US" b="1" i="1" dirty="0"/>
              <a:t>Reading </a:t>
            </a:r>
            <a:r>
              <a:rPr lang="en-US" b="1" i="1" dirty="0" smtClean="0"/>
              <a:t>F </a:t>
            </a:r>
            <a:r>
              <a:rPr lang="en-US" dirty="0" smtClean="0"/>
              <a:t>= 24.33 </a:t>
            </a:r>
            <a:r>
              <a:rPr lang="en-US" dirty="0"/>
              <a:t>+ 0.65*</a:t>
            </a:r>
            <a:r>
              <a:rPr lang="en-US" b="1" i="1" dirty="0"/>
              <a:t>Reading B </a:t>
            </a:r>
            <a:r>
              <a:rPr lang="en-US" dirty="0"/>
              <a:t>+ 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rgbClr val="C00000"/>
                </a:solidFill>
              </a:rPr>
              <a:t>5th Cluster</a:t>
            </a:r>
          </a:p>
          <a:p>
            <a:pPr marL="0" indent="0">
              <a:buNone/>
            </a:pPr>
            <a:r>
              <a:rPr lang="en-US" b="1" i="1" dirty="0"/>
              <a:t>Math </a:t>
            </a:r>
            <a:r>
              <a:rPr lang="en-US" b="1" i="1" dirty="0" smtClean="0"/>
              <a:t>F </a:t>
            </a:r>
            <a:r>
              <a:rPr lang="en-US" dirty="0" smtClean="0"/>
              <a:t>= 2.94*</a:t>
            </a:r>
            <a:r>
              <a:rPr lang="en-US" b="1" i="1" dirty="0" smtClean="0"/>
              <a:t>Books</a:t>
            </a:r>
            <a:r>
              <a:rPr lang="en-US" dirty="0" smtClean="0"/>
              <a:t> </a:t>
            </a:r>
            <a:r>
              <a:rPr lang="en-US" dirty="0"/>
              <a:t>+ 1.02*</a:t>
            </a:r>
            <a:r>
              <a:rPr lang="en-US" b="1" i="1" dirty="0"/>
              <a:t>Education M </a:t>
            </a:r>
            <a:r>
              <a:rPr lang="en-US" dirty="0"/>
              <a:t>+ 1.14*</a:t>
            </a:r>
            <a:r>
              <a:rPr lang="en-US" b="1" i="1" dirty="0"/>
              <a:t>Math B </a:t>
            </a:r>
            <a:r>
              <a:rPr lang="en-US" dirty="0"/>
              <a:t>+ e</a:t>
            </a:r>
          </a:p>
          <a:p>
            <a:pPr marL="0" indent="0">
              <a:buNone/>
            </a:pPr>
            <a:r>
              <a:rPr lang="en-US" b="1" i="1" dirty="0"/>
              <a:t>Reading </a:t>
            </a:r>
            <a:r>
              <a:rPr lang="en-US" b="1" i="1" dirty="0" smtClean="0"/>
              <a:t>F</a:t>
            </a:r>
            <a:r>
              <a:rPr lang="en-US" dirty="0" smtClean="0"/>
              <a:t> = -</a:t>
            </a:r>
            <a:r>
              <a:rPr lang="en-US" dirty="0"/>
              <a:t>2.63*</a:t>
            </a:r>
            <a:r>
              <a:rPr lang="en-US" b="1" i="1" dirty="0"/>
              <a:t>Income</a:t>
            </a:r>
            <a:r>
              <a:rPr lang="en-US" dirty="0"/>
              <a:t> + 1.95*</a:t>
            </a:r>
            <a:r>
              <a:rPr lang="en-US" b="1" i="1" dirty="0"/>
              <a:t>Education M </a:t>
            </a:r>
            <a:r>
              <a:rPr lang="en-US" dirty="0" smtClean="0"/>
              <a:t>+ 1.19*</a:t>
            </a:r>
            <a:r>
              <a:rPr lang="en-US" b="1" i="1" dirty="0" smtClean="0"/>
              <a:t>Reading </a:t>
            </a:r>
            <a:r>
              <a:rPr lang="en-US" b="1" i="1" dirty="0"/>
              <a:t>B </a:t>
            </a:r>
            <a:r>
              <a:rPr lang="en-US" dirty="0"/>
              <a:t>+ e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71599" y="6026510"/>
            <a:ext cx="3956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Math F – follow-up Math score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Math B – base-line assessment score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21151"/>
            <a:ext cx="9601200" cy="5042019"/>
          </a:xfrm>
        </p:spPr>
        <p:txBody>
          <a:bodyPr>
            <a:normAutofit/>
          </a:bodyPr>
          <a:lstStyle/>
          <a:p>
            <a:r>
              <a:rPr lang="en-US" dirty="0" smtClean="0"/>
              <a:t>2 scales were developed based on PSED: classroom behavior and communication.</a:t>
            </a:r>
          </a:p>
          <a:p>
            <a:r>
              <a:rPr lang="en-US" dirty="0" smtClean="0"/>
              <a:t>5 groups of children were distinguished based on their baseline assessment and non-cognitive scales: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These groups differ by their follow-up scores: 3</a:t>
            </a:r>
            <a:r>
              <a:rPr lang="en-US" baseline="30000" dirty="0" smtClean="0"/>
              <a:t>rd</a:t>
            </a:r>
            <a:r>
              <a:rPr lang="en-US" dirty="0" smtClean="0"/>
              <a:t> , 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Cluster differ amongst themselves and from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cluster in reading.</a:t>
            </a:r>
          </a:p>
          <a:p>
            <a:r>
              <a:rPr lang="en-US" dirty="0" smtClean="0"/>
              <a:t>No connection was found between non-cognitive development, contextual information and children’s progress during first year of school.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21259"/>
              </p:ext>
            </p:extLst>
          </p:nvPr>
        </p:nvGraphicFramePr>
        <p:xfrm>
          <a:off x="3452501" y="3007051"/>
          <a:ext cx="4836922" cy="161622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23354"/>
                <a:gridCol w="714861"/>
                <a:gridCol w="724146"/>
                <a:gridCol w="751997"/>
                <a:gridCol w="742714"/>
                <a:gridCol w="779850"/>
              </a:tblGrid>
              <a:tr h="273553">
                <a:tc rowSpan="2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Cluster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553">
                <a:tc v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Cognitive development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high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4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PSED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high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high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41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47141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eorel@hse.ru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ibrun@hse.ru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492" y="3749008"/>
            <a:ext cx="2185416" cy="281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39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there is no connection between cognitive progress during first year and non-cognitive development?</a:t>
            </a:r>
          </a:p>
          <a:p>
            <a:r>
              <a:rPr lang="en-US" dirty="0" smtClean="0"/>
              <a:t>Why there are no significant predictors for children from 4</a:t>
            </a:r>
            <a:r>
              <a:rPr lang="en-US" baseline="30000" dirty="0" smtClean="0"/>
              <a:t>th</a:t>
            </a:r>
            <a:r>
              <a:rPr lang="en-US" dirty="0" smtClean="0"/>
              <a:t> cluster?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Limitations: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Sample size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xfrm>
            <a:off x="1371600" y="816123"/>
            <a:ext cx="9601200" cy="43113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1st Cluster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i="1" dirty="0" smtClean="0"/>
              <a:t>Math F </a:t>
            </a:r>
            <a:r>
              <a:rPr lang="en-US" dirty="0" smtClean="0"/>
              <a:t>= 9.95 + 2.42*</a:t>
            </a:r>
            <a:r>
              <a:rPr lang="en-US" b="1" i="1" dirty="0" smtClean="0"/>
              <a:t>Income</a:t>
            </a:r>
            <a:r>
              <a:rPr lang="en-US" dirty="0" smtClean="0"/>
              <a:t> + 0.90*</a:t>
            </a:r>
            <a:r>
              <a:rPr lang="en-US" b="1" i="1" dirty="0" smtClean="0"/>
              <a:t>Math B </a:t>
            </a:r>
            <a:r>
              <a:rPr lang="en-US" dirty="0" smtClean="0"/>
              <a:t>+ e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i="1" dirty="0" smtClean="0"/>
              <a:t>Reading F</a:t>
            </a:r>
            <a:r>
              <a:rPr lang="en-US" dirty="0" smtClean="0"/>
              <a:t>= 21.45 + 3.35*</a:t>
            </a:r>
            <a:r>
              <a:rPr lang="en-US" b="1" i="1" dirty="0" smtClean="0"/>
              <a:t>Sex</a:t>
            </a:r>
            <a:r>
              <a:rPr lang="en-US" dirty="0" smtClean="0"/>
              <a:t> + 0.71*</a:t>
            </a:r>
            <a:r>
              <a:rPr lang="en-US" b="1" i="1" dirty="0" smtClean="0"/>
              <a:t>Reading B</a:t>
            </a:r>
            <a:r>
              <a:rPr lang="en-US" dirty="0" smtClean="0"/>
              <a:t>+ e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US" dirty="0" smtClean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2nd Cluster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i="1" dirty="0" smtClean="0"/>
              <a:t>Math F</a:t>
            </a:r>
            <a:r>
              <a:rPr lang="en-US" dirty="0" smtClean="0"/>
              <a:t>=19.76 – 1.63*</a:t>
            </a:r>
            <a:r>
              <a:rPr lang="en-US" b="1" i="1" dirty="0" smtClean="0"/>
              <a:t>Sex</a:t>
            </a:r>
            <a:r>
              <a:rPr lang="en-US" dirty="0" smtClean="0"/>
              <a:t> + 0.76*</a:t>
            </a:r>
            <a:r>
              <a:rPr lang="en-US" b="1" i="1" dirty="0" smtClean="0"/>
              <a:t>Education M </a:t>
            </a:r>
            <a:r>
              <a:rPr lang="en-US" dirty="0" smtClean="0"/>
              <a:t>+ 0.78*</a:t>
            </a:r>
            <a:r>
              <a:rPr lang="en-US" b="1" i="1" dirty="0" smtClean="0"/>
              <a:t>Math B </a:t>
            </a:r>
            <a:r>
              <a:rPr lang="en-US" dirty="0" smtClean="0"/>
              <a:t>+ e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i="1" dirty="0" smtClean="0"/>
              <a:t>Reading F</a:t>
            </a:r>
            <a:r>
              <a:rPr lang="en-US" dirty="0" smtClean="0"/>
              <a:t>= 14.27 + 0.94*</a:t>
            </a:r>
            <a:r>
              <a:rPr lang="en-US" b="1" i="1" dirty="0" smtClean="0"/>
              <a:t>Education M </a:t>
            </a:r>
            <a:r>
              <a:rPr lang="en-US" dirty="0" smtClean="0"/>
              <a:t>+ 0.79*</a:t>
            </a:r>
            <a:r>
              <a:rPr lang="en-US" b="1" i="1" dirty="0" smtClean="0"/>
              <a:t>Reading B </a:t>
            </a:r>
            <a:r>
              <a:rPr lang="en-US" dirty="0" smtClean="0"/>
              <a:t>+ e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US" dirty="0" smtClean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3rd Cluster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i="1" dirty="0" smtClean="0"/>
              <a:t>Math F</a:t>
            </a:r>
            <a:r>
              <a:rPr lang="en-US" dirty="0" smtClean="0"/>
              <a:t>=21.67 +0.97* </a:t>
            </a:r>
            <a:r>
              <a:rPr lang="en-US" b="1" i="1" dirty="0" smtClean="0"/>
              <a:t>Education M</a:t>
            </a:r>
            <a:r>
              <a:rPr lang="en-US" dirty="0" smtClean="0"/>
              <a:t> + 0.65* </a:t>
            </a:r>
            <a:r>
              <a:rPr lang="en-US" b="1" i="1" dirty="0" smtClean="0"/>
              <a:t>Math B</a:t>
            </a:r>
            <a:r>
              <a:rPr lang="en-US" dirty="0" smtClean="0"/>
              <a:t> + e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i="1" dirty="0" smtClean="0"/>
              <a:t>Reading F</a:t>
            </a:r>
            <a:r>
              <a:rPr lang="en-US" dirty="0" smtClean="0"/>
              <a:t>= 32.6 + 2.38*</a:t>
            </a:r>
            <a:r>
              <a:rPr lang="en-US" b="1" i="1" dirty="0" smtClean="0"/>
              <a:t>Income</a:t>
            </a:r>
            <a:r>
              <a:rPr lang="en-US" dirty="0" smtClean="0"/>
              <a:t> + 3.4*</a:t>
            </a:r>
            <a:r>
              <a:rPr lang="en-US" b="1" i="1" dirty="0" smtClean="0"/>
              <a:t>Sex</a:t>
            </a:r>
            <a:r>
              <a:rPr lang="en-US" dirty="0" smtClean="0"/>
              <a:t> +0.35*</a:t>
            </a:r>
            <a:r>
              <a:rPr lang="en-US" b="1" i="1" dirty="0" smtClean="0"/>
              <a:t>Reading B</a:t>
            </a:r>
            <a:r>
              <a:rPr lang="en-US" dirty="0" smtClean="0"/>
              <a:t>+ e</a:t>
            </a:r>
          </a:p>
        </p:txBody>
      </p:sp>
    </p:spTree>
    <p:extLst>
      <p:ext uri="{BB962C8B-B14F-4D97-AF65-F5344CB8AC3E}">
        <p14:creationId xmlns:p14="http://schemas.microsoft.com/office/powerpoint/2010/main" val="5617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Non-cognitive development and life outcomes: evidence from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hildren </a:t>
            </a:r>
            <a:r>
              <a:rPr lang="en-US" dirty="0"/>
              <a:t>who have good inter-personal skills and can self-regulate their behavior and emotions are more likely </a:t>
            </a:r>
            <a:r>
              <a:rPr lang="en-US" dirty="0" smtClean="0"/>
              <a:t>to associate </a:t>
            </a:r>
            <a:r>
              <a:rPr lang="en-US" dirty="0"/>
              <a:t>well with their peers and their </a:t>
            </a:r>
            <a:r>
              <a:rPr lang="en-US" dirty="0" smtClean="0"/>
              <a:t>teachers, </a:t>
            </a:r>
            <a:r>
              <a:rPr lang="en-US" dirty="0"/>
              <a:t>and to reap the benefits of </a:t>
            </a:r>
            <a:r>
              <a:rPr lang="en-US" dirty="0" smtClean="0"/>
              <a:t>their education (Merrell, Bailey, </a:t>
            </a:r>
            <a:r>
              <a:rPr lang="en-US" dirty="0"/>
              <a:t>2008) </a:t>
            </a:r>
            <a:endParaRPr lang="en-US" dirty="0" smtClean="0"/>
          </a:p>
          <a:p>
            <a:r>
              <a:rPr lang="en-GB" dirty="0" smtClean="0"/>
              <a:t>Students, </a:t>
            </a:r>
            <a:r>
              <a:rPr lang="en-GB" dirty="0"/>
              <a:t>parents and teachers </a:t>
            </a:r>
            <a:r>
              <a:rPr lang="en-GB" dirty="0" smtClean="0"/>
              <a:t>who navigate </a:t>
            </a:r>
            <a:r>
              <a:rPr lang="en-GB" dirty="0"/>
              <a:t>these social and emotional processes can have powerful </a:t>
            </a:r>
            <a:r>
              <a:rPr lang="en-GB" dirty="0" smtClean="0"/>
              <a:t>influence on a </a:t>
            </a:r>
            <a:r>
              <a:rPr lang="en-GB" dirty="0"/>
              <a:t>multitude of important life outcomes (e.g</a:t>
            </a:r>
            <a:r>
              <a:rPr lang="en-GB" dirty="0" smtClean="0"/>
              <a:t>., </a:t>
            </a:r>
            <a:r>
              <a:rPr lang="en-GB" dirty="0" err="1" smtClean="0"/>
              <a:t>Kautz</a:t>
            </a:r>
            <a:r>
              <a:rPr lang="en-GB" dirty="0" smtClean="0"/>
              <a:t>, et.al, </a:t>
            </a:r>
            <a:r>
              <a:rPr lang="en-GB" dirty="0"/>
              <a:t>2014; </a:t>
            </a:r>
            <a:r>
              <a:rPr lang="en-GB" dirty="0" smtClean="0"/>
              <a:t>OECD, </a:t>
            </a:r>
            <a:r>
              <a:rPr lang="en-GB" dirty="0"/>
              <a:t>2015</a:t>
            </a:r>
            <a:r>
              <a:rPr lang="en-GB" dirty="0" smtClean="0"/>
              <a:t>):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GB" dirty="0" smtClean="0"/>
              <a:t>mental </a:t>
            </a:r>
            <a:r>
              <a:rPr lang="en-GB" dirty="0"/>
              <a:t>health </a:t>
            </a:r>
            <a:r>
              <a:rPr lang="en-GB" dirty="0" smtClean="0"/>
              <a:t>problems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GB" dirty="0" smtClean="0"/>
              <a:t>Tackett, 2006</a:t>
            </a:r>
            <a:r>
              <a:rPr lang="en-US" dirty="0" smtClean="0"/>
              <a:t>; </a:t>
            </a:r>
            <a:r>
              <a:rPr lang="en-GB" dirty="0"/>
              <a:t>De </a:t>
            </a:r>
            <a:r>
              <a:rPr lang="en-GB" dirty="0" err="1" smtClean="0"/>
              <a:t>Bolle</a:t>
            </a:r>
            <a:r>
              <a:rPr lang="en-GB" dirty="0" smtClean="0"/>
              <a:t>, </a:t>
            </a:r>
            <a:r>
              <a:rPr lang="en-GB" dirty="0" err="1" smtClean="0"/>
              <a:t>Beyers</a:t>
            </a:r>
            <a:r>
              <a:rPr lang="en-GB" dirty="0" smtClean="0"/>
              <a:t>, </a:t>
            </a:r>
            <a:r>
              <a:rPr lang="en-GB" dirty="0"/>
              <a:t>De </a:t>
            </a:r>
            <a:r>
              <a:rPr lang="en-GB" dirty="0" err="1" smtClean="0"/>
              <a:t>Clercq</a:t>
            </a:r>
            <a:r>
              <a:rPr lang="en-GB" dirty="0" smtClean="0"/>
              <a:t>, </a:t>
            </a:r>
            <a:r>
              <a:rPr lang="en-GB" dirty="0"/>
              <a:t>and De </a:t>
            </a:r>
            <a:r>
              <a:rPr lang="en-GB" dirty="0" err="1" smtClean="0"/>
              <a:t>Fruyt</a:t>
            </a:r>
            <a:r>
              <a:rPr lang="en-US" dirty="0" smtClean="0"/>
              <a:t>, 2012)</a:t>
            </a:r>
          </a:p>
          <a:p>
            <a:pPr lvl="1"/>
            <a:r>
              <a:rPr lang="en-US" dirty="0"/>
              <a:t>Civic engagement and environmental </a:t>
            </a:r>
            <a:r>
              <a:rPr lang="en-US" dirty="0" smtClean="0"/>
              <a:t>awareness (</a:t>
            </a:r>
            <a:r>
              <a:rPr lang="en-GB" dirty="0" smtClean="0"/>
              <a:t>Omoto, </a:t>
            </a:r>
            <a:r>
              <a:rPr lang="en-GB" dirty="0"/>
              <a:t>Snyder and </a:t>
            </a:r>
            <a:r>
              <a:rPr lang="en-GB" dirty="0" smtClean="0"/>
              <a:t>Hackett, 2010</a:t>
            </a:r>
            <a:r>
              <a:rPr lang="en-GB" dirty="0"/>
              <a:t>;</a:t>
            </a:r>
            <a:r>
              <a:rPr lang="en-US" dirty="0" smtClean="0"/>
              <a:t> </a:t>
            </a:r>
            <a:r>
              <a:rPr lang="en-GB" dirty="0" err="1" smtClean="0"/>
              <a:t>Milfont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>Sibley, 2012</a:t>
            </a:r>
            <a:r>
              <a:rPr lang="en-GB" dirty="0"/>
              <a:t>)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Crime / safety issues (</a:t>
            </a:r>
            <a:r>
              <a:rPr lang="en-GB" dirty="0" err="1"/>
              <a:t>Furnham</a:t>
            </a:r>
            <a:r>
              <a:rPr lang="en-GB" dirty="0"/>
              <a:t> and </a:t>
            </a:r>
            <a:r>
              <a:rPr lang="en-GB" dirty="0" smtClean="0"/>
              <a:t>Taylor, 2004)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194800" cy="3581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Can we define meaningful patterns of cognitive, personal, social and emotional development in the early years of schooling?</a:t>
            </a:r>
          </a:p>
          <a:p>
            <a:r>
              <a:rPr lang="en-US" sz="2800" dirty="0" smtClean="0"/>
              <a:t>Are these patterns related to the cognitive progress during the first year of school?</a:t>
            </a:r>
          </a:p>
          <a:p>
            <a:r>
              <a:rPr lang="en-US" sz="2800" dirty="0" smtClean="0"/>
              <a:t>What contextual factors (family, demographic, etc.) are important for kids in </a:t>
            </a:r>
            <a:r>
              <a:rPr lang="en-US" sz="2800" smtClean="0"/>
              <a:t>each group?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24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9588"/>
          </a:xfrm>
        </p:spPr>
        <p:txBody>
          <a:bodyPr/>
          <a:lstStyle/>
          <a:p>
            <a:r>
              <a:rPr lang="en-US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1425387"/>
            <a:ext cx="6481482" cy="4840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Instrument:</a:t>
            </a:r>
            <a:r>
              <a:rPr lang="en-US" sz="2800" dirty="0" smtClean="0"/>
              <a:t> </a:t>
            </a:r>
            <a:r>
              <a:rPr lang="en-US" sz="2800" dirty="0"/>
              <a:t>The </a:t>
            </a:r>
            <a:r>
              <a:rPr lang="en-US" sz="2800" dirty="0" smtClean="0"/>
              <a:t>International Performance </a:t>
            </a:r>
            <a:r>
              <a:rPr lang="en-US" sz="2800" dirty="0"/>
              <a:t>Indicators in Primary Schools </a:t>
            </a:r>
            <a:r>
              <a:rPr lang="en-US" sz="2800" dirty="0" smtClean="0"/>
              <a:t>(</a:t>
            </a:r>
            <a:r>
              <a:rPr lang="en-US" sz="2800" dirty="0" err="1" smtClean="0"/>
              <a:t>iPIPS</a:t>
            </a:r>
            <a:r>
              <a:rPr lang="en-US" sz="2800" dirty="0"/>
              <a:t>) </a:t>
            </a:r>
            <a:r>
              <a:rPr lang="en-US" sz="2800" dirty="0" smtClean="0"/>
              <a:t>– PSED questionnaire, math and reading scales: baseline and follow-up assessment.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Participants: </a:t>
            </a:r>
            <a:r>
              <a:rPr lang="en-US" sz="2800" dirty="0"/>
              <a:t>C</a:t>
            </a:r>
            <a:r>
              <a:rPr lang="en-US" sz="2800" dirty="0" smtClean="0"/>
              <a:t>hildren </a:t>
            </a:r>
            <a:r>
              <a:rPr lang="en-US" sz="2800" dirty="0"/>
              <a:t>enrolled </a:t>
            </a:r>
            <a:r>
              <a:rPr lang="en-US" sz="2800" dirty="0" smtClean="0"/>
              <a:t>in </a:t>
            </a:r>
            <a:r>
              <a:rPr lang="en-US" sz="2800" dirty="0"/>
              <a:t>the 1</a:t>
            </a:r>
            <a:r>
              <a:rPr lang="en-US" sz="2800" baseline="30000" dirty="0"/>
              <a:t>st</a:t>
            </a:r>
            <a:r>
              <a:rPr lang="en-US" sz="2800" dirty="0"/>
              <a:t> grade of </a:t>
            </a:r>
            <a:r>
              <a:rPr lang="en-US" sz="2800" dirty="0" smtClean="0"/>
              <a:t>school </a:t>
            </a:r>
            <a:r>
              <a:rPr lang="en-US" sz="2800" dirty="0"/>
              <a:t>on the 1</a:t>
            </a:r>
            <a:r>
              <a:rPr lang="en-US" sz="2800" baseline="30000" dirty="0"/>
              <a:t>st</a:t>
            </a:r>
            <a:r>
              <a:rPr lang="en-US" sz="2800" dirty="0"/>
              <a:t> of September 2014. </a:t>
            </a:r>
            <a:r>
              <a:rPr lang="en-US" sz="2800" dirty="0" smtClean="0"/>
              <a:t>Russian </a:t>
            </a:r>
            <a:r>
              <a:rPr lang="en-US" sz="2800" dirty="0"/>
              <a:t>sample consists of 1202 children recruited from of 29 schools in one of the Russian </a:t>
            </a:r>
            <a:r>
              <a:rPr lang="en-US" sz="2800" dirty="0" smtClean="0"/>
              <a:t>regions </a:t>
            </a:r>
            <a:r>
              <a:rPr lang="en-US" sz="2800" dirty="0"/>
              <a:t>located in the central part of Russia. </a:t>
            </a:r>
            <a:endParaRPr lang="en-US" sz="2800" dirty="0" smtClean="0"/>
          </a:p>
        </p:txBody>
      </p:sp>
      <p:pic>
        <p:nvPicPr>
          <p:cNvPr id="4" name="Picture 2" descr="http://export-rt.ru/wp-content/uploads/RepublicTatarst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3084" y="1425387"/>
            <a:ext cx="4034116" cy="2319617"/>
          </a:xfrm>
          <a:prstGeom prst="rect">
            <a:avLst/>
          </a:prstGeom>
          <a:noFill/>
          <a:effectLst>
            <a:softEdge rad="31750"/>
          </a:effectLst>
        </p:spPr>
      </p:pic>
      <p:graphicFrame>
        <p:nvGraphicFramePr>
          <p:cNvPr id="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778093"/>
              </p:ext>
            </p:extLst>
          </p:nvPr>
        </p:nvGraphicFramePr>
        <p:xfrm>
          <a:off x="8262258" y="3938866"/>
          <a:ext cx="3624942" cy="21336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56639"/>
                <a:gridCol w="1968303"/>
              </a:tblGrid>
              <a:tr h="18276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/>
                        <a:t>The capital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47625" marT="60960" marB="609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Kazan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u="none" strike="noStrike" dirty="0"/>
                        <a:t>Area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47625" marT="60960" marB="609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67 847 </a:t>
                      </a:r>
                      <a:r>
                        <a:rPr lang="en-US" sz="1800" u="none" strike="noStrike" dirty="0"/>
                        <a:t>km</a:t>
                      </a:r>
                      <a:r>
                        <a:rPr lang="ru-RU" sz="1800" u="none" strike="noStrike" dirty="0"/>
                        <a:t>²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u="none" strike="noStrike" dirty="0"/>
                        <a:t>Population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47625" marT="60960" marB="609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/>
                        <a:t>3 855 037 (</a:t>
                      </a:r>
                      <a:r>
                        <a:rPr lang="ru-RU" sz="1800" u="none" strike="noStrike" dirty="0"/>
                        <a:t>2015</a:t>
                      </a:r>
                      <a:r>
                        <a:rPr lang="ru-RU" sz="1800" dirty="0"/>
                        <a:t>) 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/>
                        <a:t>Density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47625" marT="60960" marB="609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56.82 pers./km²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1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4059"/>
          </a:xfrm>
        </p:spPr>
        <p:txBody>
          <a:bodyPr/>
          <a:lstStyle/>
          <a:p>
            <a:r>
              <a:rPr lang="en-US" dirty="0" smtClean="0"/>
              <a:t>Russian system of </a:t>
            </a:r>
            <a:r>
              <a:rPr lang="en-US" smtClean="0"/>
              <a:t>primary education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013" y="1566343"/>
            <a:ext cx="4767943" cy="45242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/>
              <a:t>7 </a:t>
            </a:r>
            <a:r>
              <a:rPr lang="en-US" sz="2400" dirty="0" smtClean="0"/>
              <a:t>year </a:t>
            </a:r>
            <a:r>
              <a:rPr lang="en-US" sz="2400" dirty="0"/>
              <a:t>old children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/>
              <a:t>1 teacher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/>
              <a:t>4 years (grades 1-4)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/>
              <a:t>No </a:t>
            </a:r>
            <a:r>
              <a:rPr lang="en-US" sz="2400" dirty="0" smtClean="0"/>
              <a:t>marks during the first year</a:t>
            </a:r>
            <a:endParaRPr lang="en-US" sz="2400" dirty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smtClean="0"/>
              <a:t> </a:t>
            </a:r>
            <a:r>
              <a:rPr lang="en-US" sz="2400" dirty="0"/>
              <a:t>No </a:t>
            </a:r>
            <a:r>
              <a:rPr lang="en-US" sz="2400" dirty="0" smtClean="0"/>
              <a:t>selection on the entrance</a:t>
            </a:r>
            <a:endParaRPr lang="en-US" sz="2400" dirty="0"/>
          </a:p>
        </p:txBody>
      </p:sp>
      <p:pic>
        <p:nvPicPr>
          <p:cNvPr id="4" name="Picture 4" descr="http://www.tomsk.ru/userpic/news/2013/Sep/02/504689_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559859"/>
            <a:ext cx="5567083" cy="370906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  <a:softEdge rad="635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188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Personal, social and emotional development in </a:t>
            </a:r>
            <a:r>
              <a:rPr lang="en-US" dirty="0" err="1" smtClean="0"/>
              <a:t>iPIPS</a:t>
            </a:r>
            <a:r>
              <a:rPr lang="en-US" dirty="0" smtClean="0"/>
              <a:t> study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072672"/>
              </p:ext>
            </p:extLst>
          </p:nvPr>
        </p:nvGraphicFramePr>
        <p:xfrm>
          <a:off x="1371601" y="2286000"/>
          <a:ext cx="6454588" cy="4168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41341" y="2554940"/>
            <a:ext cx="37382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2800" smtClean="0"/>
              <a:t>11 scales, </a:t>
            </a:r>
            <a:r>
              <a:rPr lang="en-US" sz="2800" dirty="0" smtClean="0"/>
              <a:t>5 carefully described grades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800" dirty="0" smtClean="0"/>
              <a:t>Filled by teacher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800" dirty="0" smtClean="0"/>
              <a:t>Teacher assesses child’s behavior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2800" dirty="0" smtClean="0"/>
              <a:t>Adjusted to Russian educational environment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734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7165"/>
          </a:xfrm>
        </p:spPr>
        <p:txBody>
          <a:bodyPr/>
          <a:lstStyle/>
          <a:p>
            <a:r>
              <a:rPr lang="en-US" dirty="0" smtClean="0"/>
              <a:t>Analys</a:t>
            </a:r>
            <a:r>
              <a:rPr lang="en-US" dirty="0"/>
              <a:t>e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32965"/>
            <a:ext cx="9601200" cy="496580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Principal component </a:t>
            </a:r>
            <a:r>
              <a:rPr lang="en-US" sz="2400" dirty="0" smtClean="0"/>
              <a:t>analysis for PSED scales;</a:t>
            </a:r>
            <a:endParaRPr lang="en-US" sz="2400" dirty="0" smtClean="0"/>
          </a:p>
          <a:p>
            <a:r>
              <a:rPr lang="en-US" sz="2400" dirty="0" smtClean="0"/>
              <a:t>IRT </a:t>
            </a:r>
            <a:r>
              <a:rPr lang="en-US" sz="2400" dirty="0"/>
              <a:t>modeling for item </a:t>
            </a:r>
            <a:r>
              <a:rPr lang="en-US" sz="2400" dirty="0" smtClean="0"/>
              <a:t>analysis, </a:t>
            </a:r>
            <a:r>
              <a:rPr lang="en-US" sz="2400" dirty="0"/>
              <a:t>dimensionality and reliability </a:t>
            </a:r>
            <a:r>
              <a:rPr lang="en-US" sz="2400" dirty="0" smtClean="0"/>
              <a:t>study, </a:t>
            </a:r>
            <a:r>
              <a:rPr lang="en-US" sz="2400" dirty="0"/>
              <a:t>scale construction for cognitive and non-cognitive </a:t>
            </a:r>
            <a:r>
              <a:rPr lang="en-US" sz="2400" dirty="0" smtClean="0"/>
              <a:t>data, </a:t>
            </a:r>
            <a:r>
              <a:rPr lang="en-US" sz="2400" dirty="0"/>
              <a:t>as well as for students’ estimation for all scales. </a:t>
            </a:r>
            <a:r>
              <a:rPr lang="en-US" sz="2400" dirty="0" smtClean="0"/>
              <a:t>Vertical equating is </a:t>
            </a:r>
            <a:r>
              <a:rPr lang="en-US" sz="2400" dirty="0"/>
              <a:t>used to place the results from baseline and follow-up assessments on the common </a:t>
            </a:r>
            <a:r>
              <a:rPr lang="en-US" sz="2400" dirty="0" smtClean="0"/>
              <a:t>scale; </a:t>
            </a:r>
          </a:p>
          <a:p>
            <a:r>
              <a:rPr lang="en-US" sz="2400" dirty="0" smtClean="0"/>
              <a:t>Hierarchical cluster analysis (k-means) – to </a:t>
            </a:r>
            <a:r>
              <a:rPr lang="en-US" sz="2400" dirty="0"/>
              <a:t>define different groups of children based on their cognitive and non-cognitive </a:t>
            </a:r>
            <a:r>
              <a:rPr lang="en-US" sz="2400" dirty="0" smtClean="0"/>
              <a:t>development;</a:t>
            </a:r>
          </a:p>
          <a:p>
            <a:r>
              <a:rPr lang="en-US" sz="2400" dirty="0" smtClean="0"/>
              <a:t>ANOVA – to estimate the differences in progress during the first year of schooling;</a:t>
            </a:r>
          </a:p>
          <a:p>
            <a:r>
              <a:rPr lang="en-US" sz="2400" dirty="0" smtClean="0"/>
              <a:t>Regression analysis – to estimate the input of selected context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8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2100"/>
            <a:ext cx="9601200" cy="787400"/>
          </a:xfrm>
        </p:spPr>
        <p:txBody>
          <a:bodyPr/>
          <a:lstStyle/>
          <a:p>
            <a:r>
              <a:rPr lang="en-US" dirty="0" smtClean="0"/>
              <a:t>Results 1: PSED dimensions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488250"/>
              </p:ext>
            </p:extLst>
          </p:nvPr>
        </p:nvGraphicFramePr>
        <p:xfrm>
          <a:off x="1371600" y="1473200"/>
          <a:ext cx="9601200" cy="5013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480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PSED dimensions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PSED factors (loadings)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Calibri" charset="0"/>
                        </a:rPr>
                        <a:t>Classroom </a:t>
                      </a:r>
                      <a:r>
                        <a:rPr lang="en-GB" sz="2400" dirty="0" smtClean="0">
                          <a:effectLst/>
                          <a:latin typeface="+mn-lt"/>
                          <a:ea typeface="Calibri" charset="0"/>
                        </a:rPr>
                        <a:t>behavior -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refers to the skills which helps child to maintain concentration and ability to follow school rules and timetable.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Concentration 1: 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Teacher-directed activities </a:t>
                      </a: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0.80)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Concentration 2: Self-directed activities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0.79)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Actions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0.85)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Rules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0.83)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Cultural awareness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0.56)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6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+mn-lt"/>
                          <a:ea typeface="Calibri" charset="0"/>
                        </a:rPr>
                        <a:t>Communication -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describes child’s social skills and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maintain relationships with peers and adults within the school and broader community.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Comfortable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0.73)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Independence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0.64)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Confidence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0.82)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Relationship to peers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0.56)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Relationship to adults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0.62)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Communication (</a:t>
                      </a:r>
                      <a:r>
                        <a:rPr lang="en-GB" sz="2000" dirty="0" smtClean="0">
                          <a:effectLst/>
                          <a:latin typeface="+mn-lt"/>
                          <a:ea typeface="Calibri" charset="0"/>
                        </a:rPr>
                        <a:t>0.52</a:t>
                      </a:r>
                      <a:r>
                        <a:rPr lang="en-GB" sz="2000" dirty="0">
                          <a:effectLst/>
                          <a:latin typeface="+mn-lt"/>
                          <a:ea typeface="Calibri" charset="0"/>
                        </a:rPr>
                        <a:t>)</a:t>
                      </a:r>
                      <a:endParaRPr lang="en-US" sz="2000" dirty="0">
                        <a:effectLst/>
                        <a:latin typeface="+mn-lt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4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7400"/>
          </a:xfrm>
        </p:spPr>
        <p:txBody>
          <a:bodyPr/>
          <a:lstStyle/>
          <a:p>
            <a:r>
              <a:rPr lang="en-US" dirty="0" smtClean="0"/>
              <a:t>Results 2: </a:t>
            </a:r>
            <a:r>
              <a:rPr lang="en-US" smtClean="0"/>
              <a:t>IRT analysis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6609"/>
            <a:ext cx="9601200" cy="4260791"/>
          </a:xfrm>
        </p:spPr>
        <p:txBody>
          <a:bodyPr/>
          <a:lstStyle/>
          <a:p>
            <a:r>
              <a:rPr lang="en-US" dirty="0" smtClean="0"/>
              <a:t>Rating Scale Model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Dimensionality study for 2 scales: PCA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Model fit analysis for each item</a:t>
            </a:r>
            <a:endParaRPr lang="en-US" dirty="0"/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Quality of the response categories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Reliability study</a:t>
            </a:r>
          </a:p>
          <a:p>
            <a:pPr marL="457200" indent="-457200">
              <a:buFont typeface="+mj-lt"/>
              <a:buAutoNum type="arabicParenR"/>
            </a:pPr>
            <a:endParaRPr lang="en-US" dirty="0" smtClean="0"/>
          </a:p>
          <a:p>
            <a:pPr marL="457200" indent="-457200">
              <a:buFont typeface="+mj-lt"/>
              <a:buAutoNum type="arabicParenR"/>
            </a:pPr>
            <a:endParaRPr lang="en-US" dirty="0"/>
          </a:p>
          <a:p>
            <a:pPr marL="457200" indent="-457200">
              <a:buFont typeface="+mj-lt"/>
              <a:buAutoNum type="arabicParenR"/>
            </a:pPr>
            <a:endParaRPr lang="en-US" sz="1000" dirty="0"/>
          </a:p>
          <a:p>
            <a:r>
              <a:rPr lang="en-US" dirty="0" smtClean="0"/>
              <a:t>Students’ measures</a:t>
            </a:r>
          </a:p>
          <a:p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891064"/>
              </p:ext>
            </p:extLst>
          </p:nvPr>
        </p:nvGraphicFramePr>
        <p:xfrm>
          <a:off x="1884348" y="3817285"/>
          <a:ext cx="3187581" cy="76009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964303"/>
                <a:gridCol w="552828"/>
                <a:gridCol w="6704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sym typeface="Symbol"/>
                        </a:rPr>
                        <a:t>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 smtClean="0">
                          <a:effectLst/>
                        </a:rPr>
                        <a:t>Rasch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Communication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0.8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0.73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Classroom behavior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0.86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0.82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043213"/>
              </p:ext>
            </p:extLst>
          </p:nvPr>
        </p:nvGraphicFramePr>
        <p:xfrm>
          <a:off x="1884348" y="5460317"/>
          <a:ext cx="3196126" cy="76009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939896"/>
                <a:gridCol w="666572"/>
                <a:gridCol w="58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mean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Communication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1.26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1.31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Classroom behavior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0.67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1.93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548" y="1405516"/>
            <a:ext cx="2187723" cy="21791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409" y="4067798"/>
            <a:ext cx="2982651" cy="19964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44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Урожай</Template>
  <TotalTime>2440</TotalTime>
  <Words>1534</Words>
  <Application>Microsoft Macintosh PowerPoint</Application>
  <PresentationFormat>Widescreen</PresentationFormat>
  <Paragraphs>346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Franklin Gothic Book</vt:lpstr>
      <vt:lpstr>Symbol</vt:lpstr>
      <vt:lpstr>Times New Roman</vt:lpstr>
      <vt:lpstr>Wingdings</vt:lpstr>
      <vt:lpstr>Crop</vt:lpstr>
      <vt:lpstr>Non-cognitive development of first graders and their cognitive progress </vt:lpstr>
      <vt:lpstr>Non-cognitive development and life outcomes: evidence from literature</vt:lpstr>
      <vt:lpstr>Research questions</vt:lpstr>
      <vt:lpstr>Methodology</vt:lpstr>
      <vt:lpstr>Russian system of primary education </vt:lpstr>
      <vt:lpstr>Personal, social and emotional development in iPIPS study</vt:lpstr>
      <vt:lpstr>Analyses</vt:lpstr>
      <vt:lpstr>Results 1: PSED dimensions</vt:lpstr>
      <vt:lpstr>Results 2: IRT analysis</vt:lpstr>
      <vt:lpstr>Results 3: developmental patterns</vt:lpstr>
      <vt:lpstr>iPIPS: cognitive scales and context</vt:lpstr>
      <vt:lpstr>Progress during the first year: descriptions for clusters</vt:lpstr>
      <vt:lpstr>Relationships between cluster membership and background information</vt:lpstr>
      <vt:lpstr>Significant predictors for Follow-up Scores </vt:lpstr>
      <vt:lpstr>What is going on with clusters 4 and 5?</vt:lpstr>
      <vt:lpstr>Conclusion</vt:lpstr>
      <vt:lpstr>Thank you! eorel@hse.ru  ibrun@hse.ru   </vt:lpstr>
      <vt:lpstr>Discussion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Non-cognitive development of first graders and their cognitive progress</dc:title>
  <dc:creator>Екатерина Орел</dc:creator>
  <cp:lastModifiedBy>Екатерина Орел</cp:lastModifiedBy>
  <cp:revision>78</cp:revision>
  <dcterms:created xsi:type="dcterms:W3CDTF">2015-11-02T12:03:21Z</dcterms:created>
  <dcterms:modified xsi:type="dcterms:W3CDTF">2015-11-06T12:06:46Z</dcterms:modified>
</cp:coreProperties>
</file>